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340" r:id="rId4"/>
    <p:sldId id="329" r:id="rId5"/>
    <p:sldId id="344" r:id="rId6"/>
    <p:sldId id="352" r:id="rId7"/>
    <p:sldId id="289" r:id="rId8"/>
    <p:sldId id="290" r:id="rId9"/>
    <p:sldId id="284" r:id="rId10"/>
    <p:sldId id="283" r:id="rId11"/>
    <p:sldId id="342" r:id="rId12"/>
    <p:sldId id="280" r:id="rId13"/>
    <p:sldId id="281" r:id="rId14"/>
    <p:sldId id="282" r:id="rId15"/>
    <p:sldId id="343" r:id="rId16"/>
    <p:sldId id="292" r:id="rId17"/>
    <p:sldId id="293" r:id="rId18"/>
    <p:sldId id="294" r:id="rId19"/>
    <p:sldId id="295" r:id="rId20"/>
    <p:sldId id="353" r:id="rId21"/>
    <p:sldId id="354" r:id="rId22"/>
    <p:sldId id="400" r:id="rId23"/>
    <p:sldId id="360" r:id="rId24"/>
    <p:sldId id="357" r:id="rId25"/>
    <p:sldId id="358" r:id="rId26"/>
    <p:sldId id="355" r:id="rId27"/>
    <p:sldId id="356" r:id="rId28"/>
    <p:sldId id="301" r:id="rId29"/>
    <p:sldId id="302" r:id="rId30"/>
    <p:sldId id="346" r:id="rId31"/>
    <p:sldId id="303" r:id="rId32"/>
    <p:sldId id="304" r:id="rId33"/>
    <p:sldId id="317" r:id="rId34"/>
    <p:sldId id="315" r:id="rId35"/>
    <p:sldId id="347" r:id="rId36"/>
    <p:sldId id="313" r:id="rId37"/>
    <p:sldId id="316" r:id="rId38"/>
    <p:sldId id="321" r:id="rId39"/>
    <p:sldId id="319" r:id="rId40"/>
    <p:sldId id="349" r:id="rId41"/>
    <p:sldId id="320" r:id="rId42"/>
    <p:sldId id="348" r:id="rId43"/>
    <p:sldId id="325" r:id="rId44"/>
    <p:sldId id="324" r:id="rId45"/>
    <p:sldId id="328" r:id="rId46"/>
    <p:sldId id="351" r:id="rId47"/>
    <p:sldId id="297" r:id="rId48"/>
    <p:sldId id="298" r:id="rId49"/>
    <p:sldId id="299" r:id="rId50"/>
    <p:sldId id="359" r:id="rId51"/>
    <p:sldId id="333" r:id="rId52"/>
    <p:sldId id="350" r:id="rId53"/>
    <p:sldId id="334" r:id="rId54"/>
    <p:sldId id="335" r:id="rId55"/>
    <p:sldId id="336" r:id="rId56"/>
    <p:sldId id="401" r:id="rId57"/>
    <p:sldId id="402" r:id="rId58"/>
    <p:sldId id="339" r:id="rId59"/>
    <p:sldId id="337" r:id="rId60"/>
    <p:sldId id="257" r:id="rId61"/>
    <p:sldId id="258" r:id="rId62"/>
    <p:sldId id="310" r:id="rId63"/>
    <p:sldId id="311" r:id="rId64"/>
    <p:sldId id="259" r:id="rId65"/>
    <p:sldId id="260" r:id="rId66"/>
    <p:sldId id="261" r:id="rId67"/>
    <p:sldId id="265" r:id="rId68"/>
    <p:sldId id="361" r:id="rId69"/>
    <p:sldId id="268" r:id="rId70"/>
    <p:sldId id="269" r:id="rId71"/>
    <p:sldId id="270" r:id="rId72"/>
    <p:sldId id="362" r:id="rId73"/>
    <p:sldId id="271" r:id="rId74"/>
    <p:sldId id="272" r:id="rId75"/>
    <p:sldId id="381" r:id="rId76"/>
    <p:sldId id="382" r:id="rId77"/>
    <p:sldId id="327" r:id="rId78"/>
    <p:sldId id="383" r:id="rId79"/>
    <p:sldId id="384" r:id="rId80"/>
    <p:sldId id="330" r:id="rId81"/>
    <p:sldId id="331" r:id="rId82"/>
    <p:sldId id="385" r:id="rId83"/>
    <p:sldId id="386" r:id="rId84"/>
    <p:sldId id="387" r:id="rId85"/>
    <p:sldId id="388" r:id="rId86"/>
    <p:sldId id="389" r:id="rId87"/>
    <p:sldId id="364" r:id="rId88"/>
    <p:sldId id="365" r:id="rId89"/>
    <p:sldId id="366" r:id="rId90"/>
    <p:sldId id="399" r:id="rId91"/>
    <p:sldId id="367" r:id="rId92"/>
    <p:sldId id="279" r:id="rId93"/>
    <p:sldId id="390" r:id="rId94"/>
    <p:sldId id="345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8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papers.com/servlet/what-is-servlet/" TargetMode="External"/><Relationship Id="rId2" Type="http://schemas.openxmlformats.org/officeDocument/2006/relationships/hyperlink" Target="https://javapapers.com/servlet/servlet-jargon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text_Transfer_Protocol" TargetMode="External"/><Relationship Id="rId2" Type="http://schemas.openxmlformats.org/officeDocument/2006/relationships/hyperlink" Target="https://en.wikipedia.org/wiki/HTTP_reque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request.getsessi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tel:123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request.getcookies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Servlet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Tomcat For </a:t>
            </a:r>
            <a:r>
              <a:rPr lang="en-US" dirty="0" err="1"/>
              <a:t>Servlet</a:t>
            </a:r>
            <a:r>
              <a:rPr lang="en-US" dirty="0"/>
              <a:t>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1)The default location for Tomcat 4.0 is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C:\Program Files\Apache Tomcat 4.0\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2)Start Tomcat in the Start | Programs menu, or run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startup.bat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from the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C:\Program Files\Apache Tomcat 4.0\bin\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startup.bat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3)Stop  Tomcat  run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shutdown.bat.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C:\Program Files\Apache Tomcat4.0\common\lib\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shutdown.bat.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4)JAR file contains the classes and interfaces that are needed to build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servlets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C:\Program Files\Apache Tomcat 4.0\common\lib\servlet.jar.</a:t>
            </a:r>
          </a:p>
          <a:p>
            <a:pPr>
              <a:buNone/>
            </a:pPr>
            <a:r>
              <a:rPr lang="en-US" sz="2000" dirty="0"/>
              <a:t>5)Must put the </a:t>
            </a:r>
            <a:r>
              <a:rPr lang="en-US" sz="2000" dirty="0" err="1"/>
              <a:t>servlet</a:t>
            </a:r>
            <a:r>
              <a:rPr lang="en-US" sz="2000" dirty="0"/>
              <a:t> files into the following directory: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C:\Program Files\Apache Tomcat 4.0\</a:t>
            </a:r>
            <a:r>
              <a:rPr lang="en-US" sz="2000" dirty="0" err="1">
                <a:solidFill>
                  <a:srgbClr val="FF0000"/>
                </a:solidFill>
              </a:rPr>
              <a:t>webapps</a:t>
            </a:r>
            <a:r>
              <a:rPr lang="en-US" sz="2000" dirty="0">
                <a:solidFill>
                  <a:srgbClr val="FF0000"/>
                </a:solidFill>
              </a:rPr>
              <a:t>\WEB-INF\classes\servlet.java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6)</a:t>
            </a:r>
            <a:r>
              <a:rPr lang="en-US" sz="2000" dirty="0"/>
              <a:t> Must put the web.xml files into the following directory: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C:\Program Files\Apache Tomcat 4.0\</a:t>
            </a:r>
            <a:r>
              <a:rPr lang="en-US" sz="2000" dirty="0" err="1">
                <a:solidFill>
                  <a:srgbClr val="FF0000"/>
                </a:solidFill>
              </a:rPr>
              <a:t>webapps</a:t>
            </a:r>
            <a:r>
              <a:rPr lang="en-US" sz="2000" dirty="0">
                <a:solidFill>
                  <a:srgbClr val="FF0000"/>
                </a:solidFill>
              </a:rPr>
              <a:t>\WEB-INF\web.xml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25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153400" cy="411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0"/>
            <a:ext cx="56275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Following shows how to create a session attribute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392004"/>
            <a:ext cx="9144000" cy="24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In this example, the program creates and initializes two String objects.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One String object is assigned the name of the attribute and the other String object is assigned a value for the attribute.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Next, the program calls the </a:t>
            </a:r>
            <a:r>
              <a:rPr lang="en-US" sz="2100" dirty="0" err="1"/>
              <a:t>setAttribute</a:t>
            </a:r>
            <a:r>
              <a:rPr lang="en-US" sz="2100" dirty="0"/>
              <a:t>() method and passes this method the name and value of the attribute.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44970"/>
            <a:ext cx="550304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Following shows how to read a session attribute.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458200" cy="405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2845"/>
            <a:ext cx="9144000" cy="4889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program begins by calling the </a:t>
            </a:r>
            <a:r>
              <a:rPr lang="en-US" sz="2100" dirty="0" err="1"/>
              <a:t>getAttributeNames</a:t>
            </a:r>
            <a:r>
              <a:rPr lang="en-US" sz="2100" dirty="0"/>
              <a:t>() method that returns names of all the attributes as an Enumeration.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Next, the program tests whether or not the </a:t>
            </a:r>
            <a:r>
              <a:rPr lang="en-US" sz="2100" dirty="0" err="1"/>
              <a:t>getAttributeNames</a:t>
            </a:r>
            <a:r>
              <a:rPr lang="en-US" sz="2100" dirty="0"/>
              <a:t>() method returned any attributes.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If so, statements within the while loop execute, which assigns the attribute name of the current element to the </a:t>
            </a:r>
            <a:r>
              <a:rPr lang="en-US" sz="2100" dirty="0" err="1"/>
              <a:t>AtName</a:t>
            </a:r>
            <a:r>
              <a:rPr lang="en-US" sz="2100" dirty="0"/>
              <a:t> String object.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AtName</a:t>
            </a:r>
            <a:r>
              <a:rPr lang="en-US" sz="2100" dirty="0"/>
              <a:t> String object is then passed as an argument to the </a:t>
            </a:r>
            <a:r>
              <a:rPr lang="en-US" sz="2100" dirty="0" err="1"/>
              <a:t>getAttribute</a:t>
            </a:r>
            <a:r>
              <a:rPr lang="en-US" sz="2100" dirty="0"/>
              <a:t>() method, which returns the value of the attribute.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value is assigned to the </a:t>
            </a:r>
            <a:r>
              <a:rPr lang="en-US" sz="2100" dirty="0" err="1"/>
              <a:t>AtValue</a:t>
            </a:r>
            <a:r>
              <a:rPr lang="en-US" sz="2100" dirty="0"/>
              <a:t> String object. The program then sends the attribute name and value to the browser.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Java </a:t>
            </a:r>
            <a:r>
              <a:rPr lang="en-US" dirty="0" err="1"/>
              <a:t>Servlet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791200" cy="330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637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131050" cy="720725"/>
          </a:xfrm>
          <a:noFill/>
          <a:ln/>
        </p:spPr>
        <p:txBody>
          <a:bodyPr/>
          <a:lstStyle/>
          <a:p>
            <a:r>
              <a:rPr lang="en-US" sz="3400" dirty="0"/>
              <a:t>The </a:t>
            </a:r>
            <a:r>
              <a:rPr lang="en-US" sz="3400" b="1" dirty="0"/>
              <a:t>init</a:t>
            </a:r>
            <a:r>
              <a:rPr lang="en-US" sz="3400" dirty="0"/>
              <a:t>() Method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388" y="1196975"/>
            <a:ext cx="8785225" cy="547211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by the Web container when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 is first created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specification guarantees that no requests will be processed by this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until the init method has completed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init()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 when: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need to create or open any </a:t>
            </a:r>
            <a:r>
              <a:rPr kumimoji="0" 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servlet-specific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resources that you need for processing user requests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need to initialize the state of the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131050" cy="720725"/>
          </a:xfrm>
          <a:noFill/>
          <a:ln/>
        </p:spPr>
        <p:txBody>
          <a:bodyPr/>
          <a:lstStyle/>
          <a:p>
            <a:r>
              <a:rPr lang="en-US" sz="3400" dirty="0"/>
              <a:t>The </a:t>
            </a:r>
            <a:r>
              <a:rPr lang="en-US" sz="3400" b="1" dirty="0"/>
              <a:t>service</a:t>
            </a:r>
            <a:r>
              <a:rPr lang="en-US" sz="3400" dirty="0"/>
              <a:t>() Method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388" y="1196975"/>
            <a:ext cx="8785225" cy="547211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by the Web container to process a user 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Dispatches the HTTP requests to 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doGet(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pitchFamily="34" charset="0"/>
              </a:rPr>
              <a:t>…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doPost(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pitchFamily="34" charset="0"/>
              </a:rPr>
              <a:t>…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etc. depending on the HTTP request method (GET, POST, and so 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Sends the result as HTTP response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we do not need to override this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131050" cy="720725"/>
          </a:xfrm>
          <a:noFill/>
          <a:ln/>
        </p:spPr>
        <p:txBody>
          <a:bodyPr/>
          <a:lstStyle/>
          <a:p>
            <a:r>
              <a:rPr lang="en-US" sz="3400" dirty="0"/>
              <a:t>The </a:t>
            </a:r>
            <a:r>
              <a:rPr lang="en-US" sz="3400" b="1" dirty="0"/>
              <a:t>destroy</a:t>
            </a:r>
            <a:r>
              <a:rPr lang="en-US" sz="3400" dirty="0"/>
              <a:t>() Method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388" y="1196975"/>
            <a:ext cx="8785225" cy="547211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by the Web container when the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 is being eliminated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specification guarantees that all requests will be completely processed before this method is called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the destroy method when: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need to release any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servlet-specific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resources that you had opened in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init()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need to persist the state of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servlet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None/>
            </a:pPr>
            <a:r>
              <a:rPr lang="en-IN" sz="2400" dirty="0"/>
              <a:t>1.Creates an instance of the </a:t>
            </a:r>
            <a:r>
              <a:rPr lang="en-IN" sz="2400" dirty="0" err="1"/>
              <a:t>servlet</a:t>
            </a:r>
            <a:r>
              <a:rPr lang="en-IN" sz="2400" dirty="0"/>
              <a:t> class</a:t>
            </a:r>
          </a:p>
          <a:p>
            <a:pPr marL="514350" indent="-514350" algn="just">
              <a:buNone/>
            </a:pPr>
            <a:r>
              <a:rPr lang="en-IN" sz="2400" dirty="0"/>
              <a:t>2. Invokes the service method, passing a request and response object.</a:t>
            </a:r>
          </a:p>
          <a:p>
            <a:pPr algn="just">
              <a:buNone/>
            </a:pPr>
            <a:r>
              <a:rPr lang="en-IN" sz="2400" dirty="0"/>
              <a:t>3. If the container needs to remove the </a:t>
            </a:r>
            <a:r>
              <a:rPr lang="en-IN" sz="2400" dirty="0" err="1"/>
              <a:t>servlet</a:t>
            </a:r>
            <a:r>
              <a:rPr lang="en-IN" sz="2400" dirty="0"/>
              <a:t>, it finalizes the </a:t>
            </a:r>
            <a:r>
              <a:rPr lang="en-IN" sz="2400" dirty="0" err="1"/>
              <a:t>servlet</a:t>
            </a:r>
            <a:r>
              <a:rPr lang="en-IN" sz="2400" dirty="0"/>
              <a:t> by calling the </a:t>
            </a:r>
            <a:r>
              <a:rPr lang="en-IN" sz="2400" dirty="0" err="1"/>
              <a:t>servlet’s</a:t>
            </a:r>
            <a:r>
              <a:rPr lang="en-IN" sz="2400" dirty="0"/>
              <a:t> destroy method.</a:t>
            </a:r>
          </a:p>
        </p:txBody>
      </p:sp>
    </p:spTree>
    <p:extLst>
      <p:ext uri="{BB962C8B-B14F-4D97-AF65-F5344CB8AC3E}">
        <p14:creationId xmlns:p14="http://schemas.microsoft.com/office/powerpoint/2010/main" val="210875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83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Reading data from a client</a:t>
            </a: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>
                <a:hlinkClick r:id="rId2"/>
              </a:rPr>
              <a:t>GET and POST</a:t>
            </a:r>
            <a:r>
              <a:rPr lang="en-US" sz="2000" dirty="0"/>
              <a:t> methods are used to pass information from a form to a </a:t>
            </a:r>
            <a:r>
              <a:rPr lang="en-US" sz="2000" dirty="0">
                <a:hlinkClick r:id="rId3"/>
              </a:rPr>
              <a:t>Java </a:t>
            </a:r>
            <a:r>
              <a:rPr lang="en-US" sz="2000" dirty="0" err="1">
                <a:hlinkClick r:id="rId3"/>
              </a:rPr>
              <a:t>Servlet</a:t>
            </a:r>
            <a:r>
              <a:rPr lang="en-US" sz="2000" dirty="0"/>
              <a:t>.</a:t>
            </a: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/>
              <a:t>While using GET method the form data is passed in the </a:t>
            </a:r>
            <a:r>
              <a:rPr lang="en-US" sz="2000" dirty="0" err="1"/>
              <a:t>url</a:t>
            </a:r>
            <a:r>
              <a:rPr lang="en-US" sz="2000" dirty="0"/>
              <a:t> as query parameters. </a:t>
            </a: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/>
              <a:t>GET method is the default method used. It looks like,</a:t>
            </a:r>
          </a:p>
          <a:p>
            <a:pPr marL="1139825" lvl="2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http://www.test.com/hello?key1 = value1&amp;key2 = value2 </a:t>
            </a:r>
            <a:endParaRPr lang="en-US" sz="2000" b="1" dirty="0">
              <a:solidFill>
                <a:srgbClr val="FF000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/>
              <a:t>Never use the GET method if you have password or other sensitive information to pass to the server. </a:t>
            </a: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/>
              <a:t>The GET method has size limitation: only 1024 characters can be used in a request string.</a:t>
            </a:r>
          </a:p>
          <a:p>
            <a:pPr marL="225425" lvl="0" indent="-225425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POST </a:t>
            </a:r>
            <a:r>
              <a:rPr lang="en-US" sz="2400" dirty="0"/>
              <a:t>Method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generally more reliable method of passing information to a backend program is the POST method.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This posts the information in exactly the same way as GET method, but instead of sending it in the URL it sends  as a separate message.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This message comes to the backend program in the form of the standard input which you can parse and use for your processing.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/>
              <a:t>Servlet</a:t>
            </a:r>
            <a:r>
              <a:rPr lang="en-US" sz="2100" dirty="0"/>
              <a:t> handles this type of requests using </a:t>
            </a:r>
            <a:r>
              <a:rPr lang="en-US" sz="2100" b="1" dirty="0" err="1"/>
              <a:t>doPost</a:t>
            </a:r>
            <a:r>
              <a:rPr lang="en-US" sz="2100" b="1" dirty="0"/>
              <a:t>()</a:t>
            </a:r>
            <a:r>
              <a:rPr lang="en-US" sz="2100" dirty="0"/>
              <a:t> method.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Data parsing is done automatically using the following methods-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</a:t>
            </a:r>
            <a:r>
              <a:rPr lang="en-US" sz="2100" b="1" dirty="0"/>
              <a:t>() </a:t>
            </a:r>
            <a:r>
              <a:rPr lang="en-US" sz="2100" dirty="0"/>
              <a:t>− to get the value of a form parameter.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getParameterValues</a:t>
            </a:r>
            <a:r>
              <a:rPr lang="en-US" sz="2100" b="1" dirty="0"/>
              <a:t>() </a:t>
            </a:r>
            <a:r>
              <a:rPr lang="en-US" sz="2100" dirty="0"/>
              <a:t>− for multiple values, for example checkbox.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getParameterNames</a:t>
            </a:r>
            <a:r>
              <a:rPr lang="en-US" sz="2100" b="1" dirty="0"/>
              <a:t>() </a:t>
            </a:r>
            <a:r>
              <a:rPr lang="en-US" sz="2100" dirty="0"/>
              <a:t>− list of all parameters in the current request.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2000"/>
            <a:ext cx="9144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/>
              <a:t>Here is a simple URL which will pass two values to </a:t>
            </a:r>
            <a:r>
              <a:rPr lang="en-US" sz="2100" dirty="0" err="1"/>
              <a:t>HelloForm</a:t>
            </a:r>
            <a:r>
              <a:rPr lang="en-US" sz="2100" dirty="0"/>
              <a:t> program using GET method.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http://localhost:8080/HelloForm?class_name = 5</a:t>
            </a:r>
            <a:r>
              <a:rPr lang="en-US" sz="2100" b="1" baseline="30000" dirty="0"/>
              <a:t>th</a:t>
            </a:r>
            <a:r>
              <a:rPr lang="en-US" sz="2100" b="1" dirty="0"/>
              <a:t> C subject = AJP.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One can write </a:t>
            </a:r>
            <a:r>
              <a:rPr lang="en-US" sz="2100" dirty="0" err="1"/>
              <a:t>servlet</a:t>
            </a:r>
            <a:r>
              <a:rPr lang="en-US" sz="2100" dirty="0"/>
              <a:t> program to handle input given by web browser.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We need to  use </a:t>
            </a:r>
            <a:r>
              <a:rPr lang="en-US" sz="2100" b="1" dirty="0" err="1"/>
              <a:t>getParameter</a:t>
            </a:r>
            <a:r>
              <a:rPr lang="en-US" sz="2100" b="1" dirty="0"/>
              <a:t>()</a:t>
            </a:r>
            <a:r>
              <a:rPr lang="en-US" sz="2100" dirty="0"/>
              <a:t> method which makes it which makes it very easy to access passed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152400"/>
            <a:ext cx="4882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latin typeface="Arial" pitchFamily="34" charset="0"/>
                <a:ea typeface="Times New Roman" pitchFamily="18" charset="0"/>
                <a:cs typeface="Arial" pitchFamily="34" charset="0"/>
              </a:rPr>
              <a:t>Reading HTTP Request Headers</a:t>
            </a:r>
            <a:endParaRPr lang="en-US" sz="2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0" y="762000"/>
            <a:ext cx="91440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1" dirty="0"/>
              <a:t>HTTP header fields</a:t>
            </a:r>
            <a:r>
              <a:rPr lang="en-US" sz="2100" dirty="0"/>
              <a:t> are components of the header section of </a:t>
            </a:r>
            <a:r>
              <a:rPr lang="en-US" sz="2100" dirty="0">
                <a:hlinkClick r:id="rId2" tooltip="HTTP request"/>
              </a:rPr>
              <a:t>request</a:t>
            </a:r>
            <a:r>
              <a:rPr lang="en-US" sz="2100" dirty="0"/>
              <a:t> and response messages in the </a:t>
            </a:r>
            <a:r>
              <a:rPr lang="en-US" sz="2100" dirty="0">
                <a:hlinkClick r:id="rId3" tooltip="Hypertext Transfer Protocol"/>
              </a:rPr>
              <a:t>Hypertext Transfer Protocol</a:t>
            </a:r>
            <a:r>
              <a:rPr lang="en-US" sz="2100" dirty="0"/>
              <a:t> (HTTP).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They define the </a:t>
            </a:r>
            <a:r>
              <a:rPr lang="en-US" sz="2100" b="1" dirty="0"/>
              <a:t>operating parameters </a:t>
            </a:r>
            <a:r>
              <a:rPr lang="en-US" sz="2100" dirty="0"/>
              <a:t>of an HTTP transaction.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When an HTTP client (e.g. a browser) sends a request, it is required to supply a request line (usually GET or POST).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If it wants to, it can also send a number of headers, all of which are optional except for Content-Length, which is required only for POST requests.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and its benefits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 err="1"/>
              <a:t>Servlets</a:t>
            </a:r>
            <a:r>
              <a:rPr lang="en-IN" sz="2400" dirty="0"/>
              <a:t> are modules of Java code that run in a server application (hence the </a:t>
            </a:r>
            <a:r>
              <a:rPr lang="en-IN" sz="2400" dirty="0" err="1"/>
              <a:t>name"Servlets</a:t>
            </a:r>
            <a:r>
              <a:rPr lang="en-IN" sz="2400" dirty="0"/>
              <a:t>", similar to "Applets" on the client side) to answer client requests.</a:t>
            </a:r>
          </a:p>
          <a:p>
            <a:pPr algn="just"/>
            <a:r>
              <a:rPr lang="en-IN" sz="2400" dirty="0" err="1"/>
              <a:t>Servlets</a:t>
            </a:r>
            <a:r>
              <a:rPr lang="en-IN" sz="2400" dirty="0"/>
              <a:t> are most commonly used with HTTP and the word "</a:t>
            </a:r>
            <a:r>
              <a:rPr lang="en-IN" sz="2400" dirty="0" err="1"/>
              <a:t>Servlet</a:t>
            </a:r>
            <a:r>
              <a:rPr lang="en-IN" sz="2400" dirty="0"/>
              <a:t>" is often used in the meaning of "HTTP </a:t>
            </a:r>
            <a:r>
              <a:rPr lang="en-IN" sz="2400" dirty="0" err="1"/>
              <a:t>Servlet</a:t>
            </a:r>
            <a:r>
              <a:rPr lang="en-IN" sz="2400" dirty="0"/>
              <a:t>".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err="1"/>
              <a:t>Servlets</a:t>
            </a:r>
            <a:r>
              <a:rPr lang="en-IN" sz="2400" dirty="0"/>
              <a:t> make use of the Java standard extension classes in the packages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dirty="0"/>
              <a:t>       </a:t>
            </a:r>
            <a:r>
              <a:rPr lang="en-IN" sz="2400" dirty="0" err="1">
                <a:solidFill>
                  <a:srgbClr val="FF0000"/>
                </a:solidFill>
              </a:rPr>
              <a:t>javax</a:t>
            </a:r>
            <a:r>
              <a:rPr lang="en-IN" sz="2400" dirty="0">
                <a:solidFill>
                  <a:srgbClr val="FF0000"/>
                </a:solidFill>
              </a:rPr>
              <a:t>. </a:t>
            </a:r>
            <a:r>
              <a:rPr lang="en-IN" sz="2400" dirty="0" err="1">
                <a:solidFill>
                  <a:srgbClr val="FF0000"/>
                </a:solidFill>
              </a:rPr>
              <a:t>servlet</a:t>
            </a:r>
            <a:r>
              <a:rPr lang="en-IN" sz="2400" dirty="0">
                <a:solidFill>
                  <a:srgbClr val="FF0000"/>
                </a:solidFill>
              </a:rPr>
              <a:t> (the basic </a:t>
            </a:r>
            <a:r>
              <a:rPr lang="en-IN" sz="2400" dirty="0" err="1">
                <a:solidFill>
                  <a:srgbClr val="FF0000"/>
                </a:solidFill>
              </a:rPr>
              <a:t>Servlet</a:t>
            </a:r>
            <a:r>
              <a:rPr lang="en-IN" sz="2400" dirty="0">
                <a:solidFill>
                  <a:srgbClr val="FF0000"/>
                </a:solidFill>
              </a:rPr>
              <a:t> framework) 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dirty="0">
                <a:solidFill>
                  <a:srgbClr val="FF0000"/>
                </a:solidFill>
              </a:rPr>
              <a:t>       </a:t>
            </a:r>
            <a:r>
              <a:rPr lang="en-IN" sz="2400" dirty="0" err="1">
                <a:solidFill>
                  <a:srgbClr val="FF0000"/>
                </a:solidFill>
              </a:rPr>
              <a:t>javax</a:t>
            </a:r>
            <a:r>
              <a:rPr lang="en-IN" sz="2400" dirty="0">
                <a:solidFill>
                  <a:srgbClr val="FF0000"/>
                </a:solidFill>
              </a:rPr>
              <a:t>. </a:t>
            </a:r>
            <a:r>
              <a:rPr lang="en-IN" sz="2400" dirty="0" err="1">
                <a:solidFill>
                  <a:srgbClr val="FF0000"/>
                </a:solidFill>
              </a:rPr>
              <a:t>servlet.http</a:t>
            </a:r>
            <a:endParaRPr lang="en-IN" sz="2400" dirty="0">
              <a:solidFill>
                <a:srgbClr val="FF0000"/>
              </a:solidFill>
            </a:endParaRPr>
          </a:p>
          <a:p>
            <a:pPr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5E38-1427-4EBA-B226-B659C8EC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Http Request Headers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18801-B60D-495B-97D9-B12DB484D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00200"/>
            <a:ext cx="6934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861-FFD7-4C21-A456-6E3EE4C0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35CFC5-7C26-4A85-8313-1390D1604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600200"/>
            <a:ext cx="6095999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5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3231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F403-A6CA-4681-A6CD-B167F708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to Client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BB1C-32F2-4AA2-9C14-A21B8BFA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Respond to client request by reading </a:t>
            </a:r>
            <a:r>
              <a:rPr lang="en-US" dirty="0" err="1"/>
              <a:t>cient</a:t>
            </a:r>
            <a:r>
              <a:rPr lang="en-US" dirty="0"/>
              <a:t> data</a:t>
            </a:r>
          </a:p>
          <a:p>
            <a:r>
              <a:rPr lang="en-US" dirty="0"/>
              <a:t>Http Request header process the information based on nature of request</a:t>
            </a:r>
          </a:p>
          <a:p>
            <a:r>
              <a:rPr lang="en-US" dirty="0"/>
              <a:t>There are two ways to respond to client request</a:t>
            </a:r>
          </a:p>
          <a:p>
            <a:pPr marL="0" indent="0">
              <a:buNone/>
            </a:pPr>
            <a:r>
              <a:rPr lang="en-US" dirty="0"/>
              <a:t>    (i)sending information to response </a:t>
            </a:r>
            <a:r>
              <a:rPr lang="en-US" dirty="0" err="1"/>
              <a:t>stream:</a:t>
            </a:r>
            <a:r>
              <a:rPr lang="en-US" b="1" dirty="0" err="1"/>
              <a:t>creating</a:t>
            </a:r>
            <a:r>
              <a:rPr lang="en-US" b="1" dirty="0"/>
              <a:t> instance of </a:t>
            </a:r>
            <a:r>
              <a:rPr lang="en-US" b="1" dirty="0" err="1"/>
              <a:t>PrintWriter</a:t>
            </a:r>
            <a:r>
              <a:rPr lang="en-US" b="1" dirty="0"/>
              <a:t> class</a:t>
            </a:r>
          </a:p>
          <a:p>
            <a:pPr marL="0" indent="0">
              <a:buNone/>
            </a:pPr>
            <a:r>
              <a:rPr lang="en-US" dirty="0"/>
              <a:t>     (ii)sending response in HTTP response </a:t>
            </a:r>
            <a:r>
              <a:rPr lang="en-US" dirty="0" err="1"/>
              <a:t>header:</a:t>
            </a:r>
            <a:r>
              <a:rPr lang="en-US" b="1" dirty="0" err="1"/>
              <a:t>Status</a:t>
            </a:r>
            <a:r>
              <a:rPr lang="en-US" b="1" dirty="0"/>
              <a:t> line ,response header</a:t>
            </a:r>
          </a:p>
          <a:p>
            <a:r>
              <a:rPr lang="en-IN" dirty="0"/>
              <a:t>Java servlet write to HTTP response header by calling </a:t>
            </a:r>
            <a:r>
              <a:rPr lang="en-IN" dirty="0" err="1"/>
              <a:t>setStatus</a:t>
            </a:r>
            <a:r>
              <a:rPr lang="en-IN" dirty="0"/>
              <a:t>() method of </a:t>
            </a:r>
            <a:r>
              <a:rPr lang="en-IN" dirty="0" err="1"/>
              <a:t>HttpserveletResponse</a:t>
            </a:r>
            <a:r>
              <a:rPr lang="en-IN" dirty="0"/>
              <a:t> object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dirty="0" err="1"/>
              <a:t>Response.setStatus</a:t>
            </a:r>
            <a:r>
              <a:rPr lang="en-IN" dirty="0"/>
              <a:t>(100);</a:t>
            </a:r>
          </a:p>
        </p:txBody>
      </p:sp>
    </p:spTree>
    <p:extLst>
      <p:ext uri="{BB962C8B-B14F-4D97-AF65-F5344CB8AC3E}">
        <p14:creationId xmlns:p14="http://schemas.microsoft.com/office/powerpoint/2010/main" val="132346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C7B8-DD12-423C-AD99-A16470EA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to </a:t>
            </a:r>
            <a:r>
              <a:rPr lang="en-US" dirty="0" err="1"/>
              <a:t>Client:Http</a:t>
            </a:r>
            <a:r>
              <a:rPr lang="en-US" dirty="0"/>
              <a:t> Response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2D39D0-242F-4D71-99C3-777774076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00200"/>
            <a:ext cx="6248399" cy="498316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C4BAF50-601B-4CF8-83DB-DD79037A1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Sending data to a client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EC6A-1131-4640-9308-685F49B9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70FD1-7C76-4D71-BA7F-86A06B9E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0200"/>
            <a:ext cx="6172200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9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4FDC-93D5-418A-8E90-E9978A3B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30950-663F-457B-B388-9CE37C4F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00200"/>
            <a:ext cx="655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8E12-AE05-4A20-82B7-3D59A9D1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E5AA0B-3E50-4ECD-9D1A-16A18D592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685800"/>
            <a:ext cx="6172199" cy="58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40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Write </a:t>
            </a:r>
            <a:r>
              <a:rPr lang="en-US" sz="2400" dirty="0" err="1"/>
              <a:t>Servlet</a:t>
            </a:r>
            <a:r>
              <a:rPr lang="en-US" sz="2400" dirty="0"/>
              <a:t> to display first name and Last name of the User.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Get the values through html form  from the user 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 Pass these values to </a:t>
            </a:r>
            <a:r>
              <a:rPr lang="en-US" sz="2400" dirty="0" err="1">
                <a:solidFill>
                  <a:srgbClr val="FF0000"/>
                </a:solidFill>
              </a:rPr>
              <a:t>servlet</a:t>
            </a:r>
            <a:r>
              <a:rPr lang="en-US" sz="2400" dirty="0">
                <a:solidFill>
                  <a:srgbClr val="FF0000"/>
                </a:solidFill>
              </a:rPr>
              <a:t>  and  display.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IN" dirty="0"/>
              <a:t>&lt;</a:t>
            </a:r>
            <a:r>
              <a:rPr lang="en-IN" dirty="0" err="1"/>
              <a:t>htm</a:t>
            </a:r>
            <a:r>
              <a:rPr lang="en-IN" dirty="0"/>
              <a:t> l&gt;</a:t>
            </a:r>
          </a:p>
          <a:p>
            <a:pPr>
              <a:buNone/>
            </a:pPr>
            <a:r>
              <a:rPr lang="en-IN" dirty="0"/>
              <a:t>&lt;body&gt;</a:t>
            </a:r>
          </a:p>
          <a:p>
            <a:pPr>
              <a:buNone/>
            </a:pPr>
            <a:r>
              <a:rPr lang="en-IN" dirty="0"/>
              <a:t>&lt;form name="Form1“ method=“get"</a:t>
            </a:r>
          </a:p>
          <a:p>
            <a:pPr>
              <a:buNone/>
            </a:pPr>
            <a:r>
              <a:rPr lang="en-IN" dirty="0"/>
              <a:t>action ="/</a:t>
            </a:r>
            <a:r>
              <a:rPr lang="en-IN" dirty="0" err="1"/>
              <a:t>servlet</a:t>
            </a:r>
            <a:r>
              <a:rPr lang="en-IN" dirty="0"/>
              <a:t>/</a:t>
            </a:r>
            <a:r>
              <a:rPr lang="en-IN" dirty="0" err="1"/>
              <a:t>HelloForm</a:t>
            </a:r>
            <a:r>
              <a:rPr lang="en-IN" dirty="0"/>
              <a:t>”&gt;</a:t>
            </a:r>
          </a:p>
          <a:p>
            <a:pPr>
              <a:buNone/>
            </a:pPr>
            <a:r>
              <a:rPr lang="en-IN" dirty="0"/>
              <a:t>First Name: &lt;input type="text" name="</a:t>
            </a:r>
            <a:r>
              <a:rPr lang="en-IN" dirty="0" err="1"/>
              <a:t>first_nam</a:t>
            </a:r>
            <a:r>
              <a:rPr lang="en-IN" dirty="0"/>
              <a:t> e"&gt;</a:t>
            </a:r>
          </a:p>
          <a:p>
            <a:pPr>
              <a:buNone/>
            </a:pPr>
            <a:r>
              <a:rPr lang="en-IN" dirty="0"/>
              <a:t>Last Name: &lt;input type="text" name="</a:t>
            </a:r>
            <a:r>
              <a:rPr lang="en-IN" dirty="0" err="1"/>
              <a:t>last_nam</a:t>
            </a:r>
            <a:r>
              <a:rPr lang="en-IN" dirty="0"/>
              <a:t> e" /&gt;</a:t>
            </a:r>
          </a:p>
          <a:p>
            <a:pPr>
              <a:buNone/>
            </a:pPr>
            <a:r>
              <a:rPr lang="en-IN" dirty="0"/>
              <a:t>&lt;input type="submit" value="Submit" /&gt;</a:t>
            </a:r>
          </a:p>
          <a:p>
            <a:pPr>
              <a:buNone/>
            </a:pPr>
            <a:r>
              <a:rPr lang="en-IN" dirty="0"/>
              <a:t>&lt;/form &gt;</a:t>
            </a:r>
          </a:p>
          <a:p>
            <a:pPr>
              <a:buNone/>
            </a:pPr>
            <a:r>
              <a:rPr lang="en-IN" dirty="0"/>
              <a:t>&lt;/body&gt;</a:t>
            </a:r>
          </a:p>
          <a:p>
            <a:pPr>
              <a:buNone/>
            </a:pPr>
            <a:r>
              <a:rPr lang="en-IN" dirty="0"/>
              <a:t>&lt;/</a:t>
            </a:r>
            <a:r>
              <a:rPr lang="en-IN" dirty="0" err="1"/>
              <a:t>htm</a:t>
            </a:r>
            <a:r>
              <a:rPr lang="en-IN" dirty="0"/>
              <a:t> l&gt;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u="sng" dirty="0"/>
              <a:t>Advantages</a:t>
            </a:r>
          </a:p>
          <a:p>
            <a:pPr algn="just"/>
            <a:r>
              <a:rPr lang="en-IN" dirty="0"/>
              <a:t>Performance is significantly better.</a:t>
            </a:r>
          </a:p>
          <a:p>
            <a:pPr algn="just"/>
            <a:r>
              <a:rPr lang="en-US" dirty="0"/>
              <a:t>Only one copy of the </a:t>
            </a:r>
            <a:r>
              <a:rPr lang="en-US" dirty="0" err="1"/>
              <a:t>servlet</a:t>
            </a:r>
            <a:r>
              <a:rPr lang="en-US" dirty="0"/>
              <a:t> loaded into the JVM</a:t>
            </a:r>
          </a:p>
          <a:p>
            <a:pPr algn="just"/>
            <a:r>
              <a:rPr lang="en-IN" dirty="0" err="1"/>
              <a:t>Servlets</a:t>
            </a:r>
            <a:r>
              <a:rPr lang="en-IN" dirty="0"/>
              <a:t> execute within the address space of a Web server.</a:t>
            </a:r>
          </a:p>
          <a:p>
            <a:pPr algn="just"/>
            <a:r>
              <a:rPr lang="en-IN" dirty="0"/>
              <a:t>It is not necessary to create a separate process to handle each client request.</a:t>
            </a:r>
          </a:p>
          <a:p>
            <a:pPr algn="just"/>
            <a:r>
              <a:rPr lang="en-IN" dirty="0" err="1"/>
              <a:t>Servlets</a:t>
            </a:r>
            <a:r>
              <a:rPr lang="en-IN" dirty="0"/>
              <a:t> are platform-independent because they are written in Java.</a:t>
            </a:r>
          </a:p>
          <a:p>
            <a:pPr algn="just"/>
            <a:r>
              <a:rPr lang="en-IN" dirty="0"/>
              <a:t>Java security manager on the server enforces a set of restrictions to protect the resources on a server machine</a:t>
            </a:r>
          </a:p>
          <a:p>
            <a:endParaRPr lang="en-IN" b="1" u="sng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u="sng" dirty="0"/>
              <a:t>web.xml</a:t>
            </a:r>
          </a:p>
          <a:p>
            <a:pPr>
              <a:buNone/>
            </a:pPr>
            <a:r>
              <a:rPr lang="en-US" sz="2400" dirty="0"/>
              <a:t>&lt;servlet&gt;</a:t>
            </a:r>
          </a:p>
          <a:p>
            <a:pPr>
              <a:buNone/>
            </a:pPr>
            <a:r>
              <a:rPr lang="en-US" sz="2400" dirty="0"/>
              <a:t>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dirty="0" err="1"/>
              <a:t>HelloForm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-class &gt;</a:t>
            </a:r>
            <a:r>
              <a:rPr lang="en-IN" sz="2400" dirty="0"/>
              <a:t> </a:t>
            </a:r>
            <a:r>
              <a:rPr lang="en-IN" sz="2400" dirty="0" err="1"/>
              <a:t>HelloForm</a:t>
            </a: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-class&gt;</a:t>
            </a:r>
          </a:p>
          <a:p>
            <a:pPr>
              <a:buNone/>
            </a:pPr>
            <a:r>
              <a:rPr lang="en-US" sz="2400" dirty="0"/>
              <a:t>&lt;/servlet&gt;</a:t>
            </a:r>
          </a:p>
          <a:p>
            <a:pPr>
              <a:buNone/>
            </a:pPr>
            <a:r>
              <a:rPr lang="en-US" sz="2400" dirty="0"/>
              <a:t>&lt;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dirty="0" err="1"/>
              <a:t>HelloForm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 &lt;</a:t>
            </a:r>
            <a:r>
              <a:rPr lang="en-US" sz="2400" dirty="0" err="1"/>
              <a:t>url</a:t>
            </a:r>
            <a:r>
              <a:rPr lang="en-US" sz="2400" dirty="0"/>
              <a:t>-pattern&gt;/</a:t>
            </a:r>
            <a:r>
              <a:rPr lang="en-US" sz="2400" dirty="0" err="1"/>
              <a:t>servlet</a:t>
            </a:r>
            <a:r>
              <a:rPr lang="en-US" sz="2400" dirty="0"/>
              <a:t>/</a:t>
            </a:r>
            <a:r>
              <a:rPr lang="en-IN" sz="2400" dirty="0"/>
              <a:t> </a:t>
            </a:r>
            <a:r>
              <a:rPr lang="en-IN" sz="2400" dirty="0" err="1"/>
              <a:t>HelloForm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url</a:t>
            </a:r>
            <a:r>
              <a:rPr lang="en-US" sz="2400" dirty="0"/>
              <a:t>-pattern&gt;</a:t>
            </a:r>
          </a:p>
          <a:p>
            <a:pPr>
              <a:buNone/>
            </a:pP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dirty="0"/>
              <a:t>// Import required java libraries</a:t>
            </a:r>
          </a:p>
          <a:p>
            <a:pPr>
              <a:buNone/>
            </a:pPr>
            <a:r>
              <a:rPr lang="en-IN" sz="2400" dirty="0">
                <a:solidFill>
                  <a:srgbClr val="FF0000"/>
                </a:solidFill>
              </a:rPr>
              <a:t>import java.io.* ;</a:t>
            </a:r>
          </a:p>
          <a:p>
            <a:pPr>
              <a:buNone/>
            </a:pPr>
            <a:r>
              <a:rPr lang="en-IN" sz="2400" dirty="0">
                <a:solidFill>
                  <a:srgbClr val="FF0000"/>
                </a:solidFill>
              </a:rPr>
              <a:t>import </a:t>
            </a:r>
            <a:r>
              <a:rPr lang="en-IN" sz="2400" dirty="0" err="1">
                <a:solidFill>
                  <a:srgbClr val="FF0000"/>
                </a:solidFill>
              </a:rPr>
              <a:t>javax.servlet</a:t>
            </a:r>
            <a:r>
              <a:rPr lang="en-IN" sz="2400" dirty="0">
                <a:solidFill>
                  <a:srgbClr val="FF0000"/>
                </a:solidFill>
              </a:rPr>
              <a:t>.* ;</a:t>
            </a:r>
          </a:p>
          <a:p>
            <a:pPr>
              <a:buNone/>
            </a:pPr>
            <a:r>
              <a:rPr lang="en-IN" sz="2400" dirty="0">
                <a:solidFill>
                  <a:srgbClr val="FF0000"/>
                </a:solidFill>
              </a:rPr>
              <a:t>import </a:t>
            </a:r>
            <a:r>
              <a:rPr lang="en-IN" sz="2400" dirty="0" err="1">
                <a:solidFill>
                  <a:srgbClr val="FF0000"/>
                </a:solidFill>
              </a:rPr>
              <a:t>javax.servlet.http</a:t>
            </a:r>
            <a:r>
              <a:rPr lang="en-IN" sz="2400" dirty="0">
                <a:solidFill>
                  <a:srgbClr val="FF0000"/>
                </a:solidFill>
              </a:rPr>
              <a:t>.* ;</a:t>
            </a:r>
          </a:p>
          <a:p>
            <a:pPr>
              <a:buNone/>
            </a:pPr>
            <a:r>
              <a:rPr lang="en-IN" sz="2400" dirty="0"/>
              <a:t>// Extend </a:t>
            </a:r>
            <a:r>
              <a:rPr lang="en-IN" sz="2400" dirty="0" err="1"/>
              <a:t>HttpServlet</a:t>
            </a:r>
            <a:r>
              <a:rPr lang="en-IN" sz="2400" dirty="0"/>
              <a:t> class</a:t>
            </a:r>
          </a:p>
          <a:p>
            <a:pPr>
              <a:buNone/>
            </a:pPr>
            <a:r>
              <a:rPr lang="en-IN" sz="2400" dirty="0"/>
              <a:t>public class </a:t>
            </a:r>
            <a:r>
              <a:rPr lang="en-IN" sz="2400" dirty="0" err="1"/>
              <a:t>HelloForm</a:t>
            </a:r>
            <a:r>
              <a:rPr lang="en-IN" sz="2400" dirty="0"/>
              <a:t> extends </a:t>
            </a:r>
            <a:r>
              <a:rPr lang="en-IN" sz="2400" dirty="0" err="1"/>
              <a:t>HttpServlet</a:t>
            </a:r>
            <a:r>
              <a:rPr lang="en-IN" sz="2400" dirty="0"/>
              <a:t> {</a:t>
            </a:r>
          </a:p>
          <a:p>
            <a:pPr>
              <a:buNone/>
            </a:pPr>
            <a:r>
              <a:rPr lang="en-IN" sz="2400" dirty="0"/>
              <a:t>// Method to handle GET m </a:t>
            </a:r>
            <a:r>
              <a:rPr lang="en-IN" sz="2400" dirty="0" err="1"/>
              <a:t>ethod</a:t>
            </a:r>
            <a:r>
              <a:rPr lang="en-IN" sz="2400" dirty="0"/>
              <a:t> request.</a:t>
            </a:r>
          </a:p>
          <a:p>
            <a:pPr>
              <a:buNone/>
            </a:pPr>
            <a:r>
              <a:rPr lang="en-IN" sz="2400" dirty="0"/>
              <a:t>public void </a:t>
            </a:r>
            <a:r>
              <a:rPr lang="en-IN" sz="2400" dirty="0" err="1"/>
              <a:t>doGet</a:t>
            </a:r>
            <a:r>
              <a:rPr lang="en-IN" sz="2400" dirty="0"/>
              <a:t>(</a:t>
            </a:r>
            <a:r>
              <a:rPr lang="en-IN" sz="2400" dirty="0" err="1"/>
              <a:t>HttpServletRequest</a:t>
            </a:r>
            <a:r>
              <a:rPr lang="en-IN" sz="2400" dirty="0"/>
              <a:t> request,</a:t>
            </a:r>
          </a:p>
          <a:p>
            <a:pPr>
              <a:buNone/>
            </a:pPr>
            <a:r>
              <a:rPr lang="en-IN" sz="2400" dirty="0" err="1"/>
              <a:t>HttpServletResponse</a:t>
            </a:r>
            <a:r>
              <a:rPr lang="en-IN" sz="2400" dirty="0"/>
              <a:t> response)</a:t>
            </a:r>
          </a:p>
          <a:p>
            <a:pPr>
              <a:buNone/>
            </a:pPr>
            <a:r>
              <a:rPr lang="en-IN" sz="2400" dirty="0"/>
              <a:t>throws </a:t>
            </a:r>
            <a:r>
              <a:rPr lang="en-IN" sz="2400" dirty="0" err="1"/>
              <a:t>ServletException</a:t>
            </a:r>
            <a:r>
              <a:rPr lang="en-IN" sz="2400" dirty="0"/>
              <a:t>, </a:t>
            </a:r>
            <a:r>
              <a:rPr lang="en-IN" sz="2400" dirty="0" err="1"/>
              <a:t>IOException</a:t>
            </a:r>
            <a:endParaRPr lang="en-IN" sz="2400" dirty="0"/>
          </a:p>
          <a:p>
            <a:pPr>
              <a:buNone/>
            </a:pPr>
            <a:r>
              <a:rPr lang="en-IN" sz="2400" dirty="0"/>
              <a:t>{</a:t>
            </a:r>
          </a:p>
          <a:p>
            <a:pPr>
              <a:buNone/>
            </a:pPr>
            <a:r>
              <a:rPr lang="en-IN" sz="2400" dirty="0"/>
              <a:t>// Set response content type</a:t>
            </a:r>
          </a:p>
          <a:p>
            <a:pPr>
              <a:buNone/>
            </a:pPr>
            <a:r>
              <a:rPr lang="en-IN" sz="2400" dirty="0" err="1"/>
              <a:t>response.setContentType</a:t>
            </a:r>
            <a:r>
              <a:rPr lang="en-IN" sz="2400" dirty="0"/>
              <a:t>("text/</a:t>
            </a:r>
            <a:r>
              <a:rPr lang="en-IN" sz="2400" dirty="0" err="1"/>
              <a:t>htm</a:t>
            </a:r>
            <a:r>
              <a:rPr lang="en-IN" sz="2400" dirty="0"/>
              <a:t> l");</a:t>
            </a:r>
          </a:p>
          <a:p>
            <a:pPr>
              <a:buNone/>
            </a:pPr>
            <a:r>
              <a:rPr lang="en-IN" sz="2400" dirty="0" err="1"/>
              <a:t>PrintWriter</a:t>
            </a:r>
            <a:r>
              <a:rPr lang="en-IN" sz="2400" dirty="0"/>
              <a:t> out = </a:t>
            </a:r>
            <a:r>
              <a:rPr lang="en-IN" sz="2400" dirty="0" err="1"/>
              <a:t>response.getWriter</a:t>
            </a:r>
            <a:r>
              <a:rPr lang="en-IN" sz="2400" dirty="0"/>
              <a:t>();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err="1"/>
              <a:t>out.println</a:t>
            </a:r>
            <a:r>
              <a:rPr lang="en-IN" sz="2400" dirty="0"/>
              <a:t>("&lt;html&gt;"); </a:t>
            </a:r>
          </a:p>
          <a:p>
            <a:pPr>
              <a:buNone/>
            </a:pPr>
            <a:r>
              <a:rPr lang="en-IN" sz="2400" dirty="0" err="1"/>
              <a:t>out.println</a:t>
            </a:r>
            <a:r>
              <a:rPr lang="en-IN" sz="2400" dirty="0"/>
              <a:t>("&lt;body&gt;");</a:t>
            </a:r>
          </a:p>
          <a:p>
            <a:pPr>
              <a:buNone/>
            </a:pPr>
            <a:r>
              <a:rPr lang="en-IN" sz="2400" dirty="0"/>
              <a:t>   </a:t>
            </a:r>
            <a:r>
              <a:rPr lang="en-IN" sz="2400" dirty="0" err="1"/>
              <a:t>Firstname</a:t>
            </a:r>
            <a:r>
              <a:rPr lang="en-IN" sz="2400" dirty="0"/>
              <a:t>=</a:t>
            </a:r>
            <a:r>
              <a:rPr lang="pt-BR" sz="2400" dirty="0"/>
              <a:t>request.getParameter("first_nam e")  ;                   </a:t>
            </a:r>
            <a:r>
              <a:rPr lang="pl-PL" sz="2400" dirty="0"/>
              <a:t>Last Name</a:t>
            </a:r>
            <a:r>
              <a:rPr lang="en-US" sz="2400" dirty="0"/>
              <a:t>=</a:t>
            </a:r>
            <a:r>
              <a:rPr lang="pt-BR" sz="2400" dirty="0"/>
              <a:t>request.getParameter("last_nam e”);</a:t>
            </a:r>
          </a:p>
          <a:p>
            <a:pPr>
              <a:buNone/>
            </a:pPr>
            <a:r>
              <a:rPr lang="pt-BR" sz="2400" dirty="0"/>
              <a:t>o</a:t>
            </a:r>
            <a:r>
              <a:rPr lang="pt-BR" sz="2400"/>
              <a:t>ut</a:t>
            </a:r>
            <a:r>
              <a:rPr lang="pt-BR" sz="2400" dirty="0"/>
              <a:t>.println(“&lt;b&gt;As per the entry , your first  and last name is&lt;/b&gt;”+</a:t>
            </a:r>
            <a:r>
              <a:rPr lang="en-IN" sz="2400" dirty="0" err="1"/>
              <a:t>Firstname</a:t>
            </a:r>
            <a:r>
              <a:rPr lang="en-IN" sz="2400" dirty="0"/>
              <a:t>+’ ‘+</a:t>
            </a:r>
            <a:r>
              <a:rPr lang="en-IN" sz="2400" dirty="0" err="1"/>
              <a:t>LastName</a:t>
            </a:r>
            <a:r>
              <a:rPr lang="en-IN" sz="2400" dirty="0"/>
              <a:t>);</a:t>
            </a:r>
          </a:p>
          <a:p>
            <a:pPr>
              <a:buNone/>
            </a:pPr>
            <a:r>
              <a:rPr lang="en-IN" sz="2400" dirty="0" err="1"/>
              <a:t>out.println</a:t>
            </a:r>
            <a:r>
              <a:rPr lang="en-IN" sz="2400" dirty="0"/>
              <a:t>("&lt;/body&gt;");</a:t>
            </a:r>
          </a:p>
          <a:p>
            <a:pPr>
              <a:buNone/>
            </a:pPr>
            <a:r>
              <a:rPr lang="en-IN" sz="2400" dirty="0"/>
              <a:t> </a:t>
            </a:r>
            <a:r>
              <a:rPr lang="en-IN" sz="2400" dirty="0" err="1"/>
              <a:t>out.println</a:t>
            </a:r>
            <a:r>
              <a:rPr lang="en-IN" sz="2400" dirty="0"/>
              <a:t>("&lt;/html&gt;");</a:t>
            </a:r>
          </a:p>
          <a:p>
            <a:pPr>
              <a:buNone/>
            </a:pPr>
            <a:r>
              <a:rPr lang="en-IN" sz="2400" dirty="0"/>
              <a:t> </a:t>
            </a:r>
            <a:r>
              <a:rPr lang="en-IN" sz="2400" dirty="0" err="1"/>
              <a:t>out.close</a:t>
            </a:r>
            <a:r>
              <a:rPr lang="en-IN" sz="2400" dirty="0"/>
              <a:t>();</a:t>
            </a:r>
          </a:p>
          <a:p>
            <a:pPr>
              <a:buNone/>
            </a:pPr>
            <a:r>
              <a:rPr lang="en-IN" sz="2400" dirty="0"/>
              <a:t>  }</a:t>
            </a:r>
          </a:p>
          <a:p>
            <a:pPr>
              <a:buNone/>
            </a:pPr>
            <a:r>
              <a:rPr lang="en-IN" sz="2400" dirty="0"/>
              <a:t> } </a:t>
            </a:r>
          </a:p>
          <a:p>
            <a:pPr>
              <a:buNone/>
            </a:pPr>
            <a:endParaRPr lang="en-IN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Write </a:t>
            </a:r>
            <a:r>
              <a:rPr lang="en-US" sz="2400" dirty="0" err="1"/>
              <a:t>Servlet</a:t>
            </a:r>
            <a:r>
              <a:rPr lang="en-US" sz="2400" dirty="0"/>
              <a:t> Program to display the selected color of the user.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Get the values through html drop down  form 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 Pass these values to </a:t>
            </a:r>
            <a:r>
              <a:rPr lang="en-US" sz="2400" dirty="0" err="1">
                <a:solidFill>
                  <a:srgbClr val="FF0000"/>
                </a:solidFill>
              </a:rPr>
              <a:t>servlet</a:t>
            </a:r>
            <a:r>
              <a:rPr lang="en-US" sz="2400" dirty="0">
                <a:solidFill>
                  <a:srgbClr val="FF0000"/>
                </a:solidFill>
              </a:rPr>
              <a:t>  and  display.</a:t>
            </a:r>
            <a:endParaRPr lang="en-IN" sz="2400" dirty="0">
              <a:solidFill>
                <a:srgbClr val="FF0000"/>
              </a:solidFill>
            </a:endParaRPr>
          </a:p>
          <a:p>
            <a:pPr algn="just"/>
            <a:endParaRPr lang="en-IN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b="1" dirty="0"/>
              <a:t>&lt;html&gt;</a:t>
            </a:r>
          </a:p>
          <a:p>
            <a:pPr>
              <a:buNone/>
            </a:pPr>
            <a:r>
              <a:rPr lang="en-IN" sz="1800" b="1" dirty="0"/>
              <a:t>&lt;body&gt;</a:t>
            </a:r>
          </a:p>
          <a:p>
            <a:pPr>
              <a:buNone/>
            </a:pPr>
            <a:r>
              <a:rPr lang="en-IN" sz="1800" b="1" dirty="0"/>
              <a:t>&lt;</a:t>
            </a:r>
            <a:r>
              <a:rPr lang="en-IN" sz="1800" b="1" dirty="0" err="1"/>
              <a:t>center</a:t>
            </a:r>
            <a:r>
              <a:rPr lang="en-IN" sz="1800" b="1" dirty="0"/>
              <a:t>&gt;</a:t>
            </a:r>
          </a:p>
          <a:p>
            <a:pPr>
              <a:buNone/>
            </a:pPr>
            <a:r>
              <a:rPr lang="en-IN" sz="1800" b="1" dirty="0"/>
              <a:t>&lt;form name="Form1"</a:t>
            </a:r>
          </a:p>
          <a:p>
            <a:pPr>
              <a:buNone/>
            </a:pPr>
            <a:r>
              <a:rPr lang="en-IN" sz="1800" b="1" dirty="0"/>
              <a:t>method="post"</a:t>
            </a:r>
          </a:p>
          <a:p>
            <a:pPr>
              <a:buNone/>
            </a:pPr>
            <a:r>
              <a:rPr lang="en-IN" sz="1800" b="1" dirty="0"/>
              <a:t>action="/</a:t>
            </a:r>
            <a:r>
              <a:rPr lang="en-IN" sz="1800" b="1" dirty="0" err="1"/>
              <a:t>servlet</a:t>
            </a:r>
            <a:r>
              <a:rPr lang="en-IN" sz="1800" b="1" dirty="0"/>
              <a:t>/</a:t>
            </a:r>
            <a:r>
              <a:rPr lang="en-IN" sz="1800" b="1" dirty="0" err="1"/>
              <a:t>ColorPostServlet</a:t>
            </a:r>
            <a:r>
              <a:rPr lang="en-IN" sz="1800" b="1" dirty="0"/>
              <a:t>"&gt;</a:t>
            </a:r>
          </a:p>
          <a:p>
            <a:pPr>
              <a:buNone/>
            </a:pPr>
            <a:r>
              <a:rPr lang="en-IN" sz="1800" b="1" dirty="0"/>
              <a:t>&lt;B&gt;</a:t>
            </a:r>
            <a:r>
              <a:rPr lang="en-IN" sz="1800" b="1" dirty="0" err="1"/>
              <a:t>Color</a:t>
            </a:r>
            <a:r>
              <a:rPr lang="en-IN" sz="1800" b="1" dirty="0"/>
              <a:t>:&lt;/B&gt;</a:t>
            </a:r>
          </a:p>
          <a:p>
            <a:pPr>
              <a:buNone/>
            </a:pPr>
            <a:r>
              <a:rPr lang="en-IN" sz="1800" b="1" dirty="0"/>
              <a:t>&lt;select name="</a:t>
            </a:r>
            <a:r>
              <a:rPr lang="en-IN" sz="1800" b="1" dirty="0" err="1"/>
              <a:t>color</a:t>
            </a:r>
            <a:r>
              <a:rPr lang="en-IN" sz="1800" b="1" dirty="0"/>
              <a:t>" size="1"&gt;</a:t>
            </a:r>
          </a:p>
          <a:p>
            <a:pPr>
              <a:buNone/>
            </a:pPr>
            <a:r>
              <a:rPr lang="en-IN" sz="1800" b="1" dirty="0"/>
              <a:t>&lt;option value="Red"&gt;Red&lt;/option&gt;</a:t>
            </a:r>
          </a:p>
          <a:p>
            <a:pPr>
              <a:buNone/>
            </a:pPr>
            <a:r>
              <a:rPr lang="en-IN" sz="1800" b="1" dirty="0"/>
              <a:t>&lt;option value="Green"&gt;Green&lt;/option&gt;</a:t>
            </a:r>
          </a:p>
          <a:p>
            <a:pPr>
              <a:buNone/>
            </a:pPr>
            <a:r>
              <a:rPr lang="en-IN" sz="1800" b="1" dirty="0"/>
              <a:t>&lt;option value="Blue"&gt;Blue&lt;/option&gt;</a:t>
            </a:r>
          </a:p>
          <a:p>
            <a:pPr>
              <a:buNone/>
            </a:pPr>
            <a:r>
              <a:rPr lang="en-IN" sz="1800" b="1" dirty="0"/>
              <a:t>&lt;/select&gt;</a:t>
            </a:r>
          </a:p>
          <a:p>
            <a:pPr>
              <a:buNone/>
            </a:pPr>
            <a:r>
              <a:rPr lang="en-IN" sz="1800" b="1" dirty="0"/>
              <a:t>&lt;input type=submit value="Submit"&gt;</a:t>
            </a:r>
          </a:p>
          <a:p>
            <a:pPr>
              <a:buNone/>
            </a:pPr>
            <a:r>
              <a:rPr lang="en-IN" sz="1800" b="1" dirty="0"/>
              <a:t>&lt;/form&gt;</a:t>
            </a:r>
          </a:p>
          <a:p>
            <a:pPr>
              <a:buNone/>
            </a:pPr>
            <a:r>
              <a:rPr lang="en-IN" sz="1800" b="1" dirty="0"/>
              <a:t>&lt;/body&gt;</a:t>
            </a:r>
          </a:p>
          <a:p>
            <a:pPr>
              <a:buNone/>
            </a:pPr>
            <a:r>
              <a:rPr lang="en-IN" sz="1800" b="1" dirty="0"/>
              <a:t>&lt;/html&gt;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u="sng" dirty="0"/>
              <a:t>web.xml</a:t>
            </a:r>
          </a:p>
          <a:p>
            <a:pPr>
              <a:buNone/>
            </a:pPr>
            <a:r>
              <a:rPr lang="en-US" sz="2400" dirty="0"/>
              <a:t>&lt;servlet&gt;</a:t>
            </a:r>
          </a:p>
          <a:p>
            <a:pPr>
              <a:buNone/>
            </a:pPr>
            <a:r>
              <a:rPr lang="en-US" sz="2400" dirty="0"/>
              <a:t>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dirty="0" err="1"/>
              <a:t>ColorPostServlet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-class &gt;</a:t>
            </a:r>
            <a:r>
              <a:rPr lang="en-IN" sz="2400" dirty="0"/>
              <a:t> </a:t>
            </a:r>
            <a:r>
              <a:rPr lang="en-IN" sz="2400" dirty="0" err="1"/>
              <a:t>ColorPostServlet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-class&gt;</a:t>
            </a:r>
          </a:p>
          <a:p>
            <a:pPr>
              <a:buNone/>
            </a:pPr>
            <a:r>
              <a:rPr lang="en-US" sz="2400" dirty="0"/>
              <a:t>&lt;/servlet&gt;</a:t>
            </a:r>
          </a:p>
          <a:p>
            <a:pPr>
              <a:buNone/>
            </a:pPr>
            <a:r>
              <a:rPr lang="en-US" sz="2400" dirty="0"/>
              <a:t>&lt;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dirty="0" err="1"/>
              <a:t>ColorPostServlet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 &lt;</a:t>
            </a:r>
            <a:r>
              <a:rPr lang="en-US" sz="2400" dirty="0" err="1"/>
              <a:t>url</a:t>
            </a:r>
            <a:r>
              <a:rPr lang="en-US" sz="2400" dirty="0"/>
              <a:t>-pattern&gt;/</a:t>
            </a:r>
            <a:r>
              <a:rPr lang="en-US" sz="2400" dirty="0" err="1"/>
              <a:t>servlet</a:t>
            </a:r>
            <a:r>
              <a:rPr lang="en-US" sz="2400" dirty="0"/>
              <a:t>/</a:t>
            </a:r>
            <a:r>
              <a:rPr lang="en-IN" sz="2400" dirty="0"/>
              <a:t> </a:t>
            </a:r>
            <a:r>
              <a:rPr lang="en-IN" sz="2400" dirty="0" err="1"/>
              <a:t>ColorPostServlet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url</a:t>
            </a:r>
            <a:r>
              <a:rPr lang="en-US" sz="2400" dirty="0"/>
              <a:t>-pattern&gt;</a:t>
            </a:r>
          </a:p>
          <a:p>
            <a:pPr>
              <a:buNone/>
            </a:pP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000" dirty="0"/>
              <a:t>import java.io.*;</a:t>
            </a:r>
          </a:p>
          <a:p>
            <a:pPr>
              <a:buNone/>
            </a:pPr>
            <a:r>
              <a:rPr lang="en-IN" sz="2000" dirty="0"/>
              <a:t>import </a:t>
            </a:r>
            <a:r>
              <a:rPr lang="en-IN" sz="2000" dirty="0" err="1"/>
              <a:t>javax.servlet</a:t>
            </a:r>
            <a:r>
              <a:rPr lang="en-IN" sz="2000" dirty="0"/>
              <a:t>.*;</a:t>
            </a:r>
          </a:p>
          <a:p>
            <a:pPr>
              <a:buNone/>
            </a:pPr>
            <a:r>
              <a:rPr lang="en-IN" sz="2000" dirty="0"/>
              <a:t>import </a:t>
            </a:r>
            <a:r>
              <a:rPr lang="en-IN" sz="2000" dirty="0" err="1"/>
              <a:t>javax.servlet.http</a:t>
            </a:r>
            <a:r>
              <a:rPr lang="en-IN" sz="2000" dirty="0"/>
              <a:t>.*;</a:t>
            </a:r>
          </a:p>
          <a:p>
            <a:pPr>
              <a:buNone/>
            </a:pPr>
            <a:r>
              <a:rPr lang="en-IN" sz="2000" dirty="0"/>
              <a:t>public class </a:t>
            </a:r>
            <a:r>
              <a:rPr lang="en-IN" sz="2000" dirty="0" err="1"/>
              <a:t>ColorPostServlet</a:t>
            </a:r>
            <a:r>
              <a:rPr lang="en-IN" sz="2000" dirty="0"/>
              <a:t> extends </a:t>
            </a:r>
            <a:r>
              <a:rPr lang="en-IN" sz="2000" dirty="0" err="1"/>
              <a:t>HttpServlet</a:t>
            </a:r>
            <a:r>
              <a:rPr lang="en-IN" sz="2000" dirty="0"/>
              <a:t> {</a:t>
            </a:r>
          </a:p>
          <a:p>
            <a:pPr>
              <a:buNone/>
            </a:pPr>
            <a:r>
              <a:rPr lang="en-IN" sz="2000" dirty="0"/>
              <a:t>public void </a:t>
            </a:r>
            <a:r>
              <a:rPr lang="en-IN" sz="2000" dirty="0" err="1"/>
              <a:t>doPost</a:t>
            </a:r>
            <a:r>
              <a:rPr lang="en-IN" sz="2000" dirty="0"/>
              <a:t>(</a:t>
            </a:r>
            <a:r>
              <a:rPr lang="en-IN" sz="2000" dirty="0" err="1"/>
              <a:t>HttpServletRequest</a:t>
            </a:r>
            <a:r>
              <a:rPr lang="en-IN" sz="2000" dirty="0"/>
              <a:t> request,</a:t>
            </a:r>
          </a:p>
          <a:p>
            <a:pPr>
              <a:buNone/>
            </a:pPr>
            <a:r>
              <a:rPr lang="en-IN" sz="2000" dirty="0" err="1"/>
              <a:t>HttpServletResponse</a:t>
            </a:r>
            <a:r>
              <a:rPr lang="en-IN" sz="2000" dirty="0"/>
              <a:t> response)</a:t>
            </a:r>
          </a:p>
          <a:p>
            <a:pPr>
              <a:buNone/>
            </a:pPr>
            <a:r>
              <a:rPr lang="en-IN" sz="2000" dirty="0"/>
              <a:t>throws </a:t>
            </a:r>
            <a:r>
              <a:rPr lang="en-IN" sz="2000" dirty="0" err="1"/>
              <a:t>ServletException</a:t>
            </a:r>
            <a:r>
              <a:rPr lang="en-IN" sz="2000" dirty="0"/>
              <a:t>, </a:t>
            </a:r>
            <a:r>
              <a:rPr lang="en-IN" sz="2000" dirty="0" err="1"/>
              <a:t>IOException</a:t>
            </a:r>
            <a:r>
              <a:rPr lang="en-IN" sz="2000" dirty="0"/>
              <a:t> {</a:t>
            </a:r>
          </a:p>
          <a:p>
            <a:pPr>
              <a:buNone/>
            </a:pPr>
            <a:r>
              <a:rPr lang="en-IN" sz="2000" dirty="0"/>
              <a:t>String </a:t>
            </a:r>
            <a:r>
              <a:rPr lang="en-IN" sz="2000" dirty="0" err="1"/>
              <a:t>color</a:t>
            </a:r>
            <a:r>
              <a:rPr lang="en-IN" sz="2000" dirty="0"/>
              <a:t> = </a:t>
            </a:r>
            <a:r>
              <a:rPr lang="en-IN" sz="2000" dirty="0" err="1"/>
              <a:t>request.getParameter</a:t>
            </a:r>
            <a:r>
              <a:rPr lang="en-IN" sz="2000" dirty="0"/>
              <a:t>("</a:t>
            </a:r>
            <a:r>
              <a:rPr lang="en-IN" sz="2000" dirty="0" err="1"/>
              <a:t>color</a:t>
            </a:r>
            <a:r>
              <a:rPr lang="en-IN" sz="2000" dirty="0"/>
              <a:t>");</a:t>
            </a:r>
          </a:p>
          <a:p>
            <a:pPr>
              <a:buNone/>
            </a:pPr>
            <a:r>
              <a:rPr lang="en-IN" sz="2000" dirty="0" err="1"/>
              <a:t>response.setContentType</a:t>
            </a:r>
            <a:r>
              <a:rPr lang="en-IN" sz="2000" dirty="0"/>
              <a:t>("text/html");</a:t>
            </a:r>
          </a:p>
          <a:p>
            <a:pPr>
              <a:buNone/>
            </a:pPr>
            <a:r>
              <a:rPr lang="en-IN" sz="2000" dirty="0" err="1"/>
              <a:t>PrintWriter</a:t>
            </a:r>
            <a:r>
              <a:rPr lang="en-IN" sz="2000" dirty="0"/>
              <a:t> out = </a:t>
            </a:r>
            <a:r>
              <a:rPr lang="en-IN" sz="2000" dirty="0" err="1"/>
              <a:t>response.getWriter</a:t>
            </a:r>
            <a:r>
              <a:rPr lang="en-IN" sz="2000" dirty="0"/>
              <a:t>();</a:t>
            </a:r>
          </a:p>
          <a:p>
            <a:pPr>
              <a:buNone/>
            </a:pPr>
            <a:r>
              <a:rPr lang="en-IN" sz="2000" dirty="0" err="1"/>
              <a:t>out.println</a:t>
            </a:r>
            <a:r>
              <a:rPr lang="en-IN" sz="2000" dirty="0"/>
              <a:t>("&lt;B&gt;The selected </a:t>
            </a:r>
            <a:r>
              <a:rPr lang="en-IN" sz="2000" dirty="0" err="1"/>
              <a:t>color</a:t>
            </a:r>
            <a:r>
              <a:rPr lang="en-IN" sz="2000" dirty="0"/>
              <a:t> is: ");</a:t>
            </a:r>
          </a:p>
          <a:p>
            <a:pPr>
              <a:buNone/>
            </a:pPr>
            <a:r>
              <a:rPr lang="en-IN" sz="2000" dirty="0" err="1"/>
              <a:t>out.println</a:t>
            </a:r>
            <a:r>
              <a:rPr lang="en-IN" sz="2000" dirty="0"/>
              <a:t>(</a:t>
            </a:r>
            <a:r>
              <a:rPr lang="en-IN" sz="2000" dirty="0" err="1"/>
              <a:t>color</a:t>
            </a:r>
            <a:r>
              <a:rPr lang="en-IN" sz="2000" dirty="0"/>
              <a:t>);</a:t>
            </a:r>
          </a:p>
          <a:p>
            <a:pPr>
              <a:buNone/>
            </a:pPr>
            <a:r>
              <a:rPr lang="en-IN" sz="2000" dirty="0" err="1"/>
              <a:t>out.close</a:t>
            </a:r>
            <a:r>
              <a:rPr lang="en-IN" sz="2000" dirty="0"/>
              <a:t>();</a:t>
            </a:r>
          </a:p>
          <a:p>
            <a:pPr>
              <a:buNone/>
            </a:pPr>
            <a:r>
              <a:rPr lang="en-IN" sz="2000" dirty="0"/>
              <a:t>}</a:t>
            </a:r>
          </a:p>
          <a:p>
            <a:pPr>
              <a:buNone/>
            </a:pPr>
            <a:r>
              <a:rPr lang="en-IN" sz="2000" dirty="0"/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http://localhost:8080 /</a:t>
            </a:r>
            <a:r>
              <a:rPr lang="en-US" sz="2800" dirty="0" err="1"/>
              <a:t>servlet</a:t>
            </a:r>
            <a:r>
              <a:rPr lang="en-US" sz="2800" dirty="0"/>
              <a:t>/</a:t>
            </a:r>
            <a:r>
              <a:rPr lang="en-IN" sz="2800" dirty="0"/>
              <a:t> </a:t>
            </a:r>
            <a:r>
              <a:rPr lang="en-IN" sz="2800" dirty="0" err="1"/>
              <a:t>ColorPostServlet</a:t>
            </a:r>
            <a:r>
              <a:rPr lang="en-IN" sz="2800" dirty="0"/>
              <a:t> </a:t>
            </a:r>
            <a:endParaRPr lang="en-US" sz="2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</a:t>
            </a:r>
            <a:r>
              <a:rPr lang="en-US" sz="2400" dirty="0" err="1"/>
              <a:t>Servlet</a:t>
            </a:r>
            <a:r>
              <a:rPr lang="en-US" sz="2400" dirty="0"/>
              <a:t> Program to display the habits of the user from check boxes.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Get the values through html checkboxes 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 Pass these values to </a:t>
            </a:r>
            <a:r>
              <a:rPr lang="en-US" sz="2400" dirty="0" err="1">
                <a:solidFill>
                  <a:srgbClr val="FF0000"/>
                </a:solidFill>
              </a:rPr>
              <a:t>servlet</a:t>
            </a:r>
            <a:r>
              <a:rPr lang="en-US" sz="2400" dirty="0">
                <a:solidFill>
                  <a:srgbClr val="FF0000"/>
                </a:solidFill>
              </a:rPr>
              <a:t>  and  display.</a:t>
            </a:r>
            <a:endParaRPr lang="en-IN" sz="2400" dirty="0">
              <a:solidFill>
                <a:srgbClr val="FF0000"/>
              </a:solidFill>
            </a:endParaRPr>
          </a:p>
          <a:p>
            <a:pPr algn="just"/>
            <a:endParaRPr lang="en-IN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b="1" dirty="0"/>
              <a:t>&lt;html&gt;</a:t>
            </a:r>
          </a:p>
          <a:p>
            <a:pPr>
              <a:buNone/>
            </a:pPr>
            <a:r>
              <a:rPr lang="en-IN" b="1" dirty="0"/>
              <a:t>&lt;body&gt;</a:t>
            </a:r>
          </a:p>
          <a:p>
            <a:pPr>
              <a:buNone/>
            </a:pPr>
            <a:r>
              <a:rPr lang="en-IN" b="1" dirty="0"/>
              <a:t>&lt;form name="Form1"</a:t>
            </a:r>
          </a:p>
          <a:p>
            <a:pPr>
              <a:buNone/>
            </a:pPr>
            <a:r>
              <a:rPr lang="en-IN" b="1" dirty="0"/>
              <a:t>method="post"</a:t>
            </a:r>
          </a:p>
          <a:p>
            <a:pPr>
              <a:buNone/>
            </a:pPr>
            <a:r>
              <a:rPr lang="en-IN" b="1" dirty="0"/>
              <a:t>action="/</a:t>
            </a:r>
            <a:r>
              <a:rPr lang="en-IN" b="1" dirty="0" err="1"/>
              <a:t>servlet</a:t>
            </a:r>
            <a:r>
              <a:rPr lang="en-IN" b="1" dirty="0"/>
              <a:t>/</a:t>
            </a:r>
            <a:r>
              <a:rPr lang="en-IN" b="1" dirty="0" err="1"/>
              <a:t>HabitServlet</a:t>
            </a:r>
            <a:r>
              <a:rPr lang="en-IN" b="1" dirty="0"/>
              <a:t>"&gt;</a:t>
            </a:r>
          </a:p>
          <a:p>
            <a:pPr>
              <a:buNone/>
            </a:pPr>
            <a:r>
              <a:rPr lang="en-IN" dirty="0"/>
              <a:t>     Habits :</a:t>
            </a:r>
          </a:p>
          <a:p>
            <a:pPr>
              <a:buNone/>
            </a:pPr>
            <a:r>
              <a:rPr lang="en-IN" dirty="0"/>
              <a:t>        &lt;input type="checkbox" name="habits" value="Reading"&gt;Reading</a:t>
            </a:r>
          </a:p>
          <a:p>
            <a:pPr>
              <a:buNone/>
            </a:pPr>
            <a:r>
              <a:rPr lang="en-IN" dirty="0"/>
              <a:t>        &lt;input type="checkbox" name="habits" value="Movies"&gt;Movies</a:t>
            </a:r>
          </a:p>
          <a:p>
            <a:pPr>
              <a:buNone/>
            </a:pPr>
            <a:r>
              <a:rPr lang="en-IN" dirty="0"/>
              <a:t>        &lt;input type="checkbox" name="habits" value="Writing"&gt;Writing</a:t>
            </a:r>
          </a:p>
          <a:p>
            <a:pPr>
              <a:buNone/>
            </a:pPr>
            <a:r>
              <a:rPr lang="en-IN" dirty="0"/>
              <a:t>        &lt;input type="checkbox" name="habits" value="Singing"&gt;Singing</a:t>
            </a:r>
          </a:p>
          <a:p>
            <a:pPr>
              <a:buNone/>
            </a:pPr>
            <a:r>
              <a:rPr lang="en-IN" dirty="0"/>
              <a:t>        &lt;input type="submit" value="Submit"&gt;</a:t>
            </a:r>
          </a:p>
          <a:p>
            <a:pPr>
              <a:buNone/>
            </a:pPr>
            <a:r>
              <a:rPr lang="en-IN" dirty="0"/>
              <a:t>     &lt;/form&gt;</a:t>
            </a:r>
          </a:p>
          <a:p>
            <a:pPr>
              <a:buNone/>
            </a:pPr>
            <a:r>
              <a:rPr lang="en-IN" dirty="0"/>
              <a:t>&lt;/body&gt;</a:t>
            </a:r>
          </a:p>
          <a:p>
            <a:pPr>
              <a:buNone/>
            </a:pPr>
            <a:r>
              <a:rPr lang="en-US" dirty="0"/>
              <a:t>&lt;/html&gt;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Java </a:t>
            </a:r>
            <a:r>
              <a:rPr lang="en-US" dirty="0" err="1"/>
              <a:t>Servet</a:t>
            </a:r>
            <a:r>
              <a:rPr lang="en-US" dirty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Java Class must extend </a:t>
            </a:r>
            <a:r>
              <a:rPr lang="en-US" sz="2400" dirty="0" err="1">
                <a:solidFill>
                  <a:srgbClr val="FF0000"/>
                </a:solidFill>
              </a:rPr>
              <a:t>Httpservlet</a:t>
            </a:r>
            <a:r>
              <a:rPr lang="en-US" sz="2400" dirty="0"/>
              <a:t> and </a:t>
            </a:r>
            <a:r>
              <a:rPr lang="en-US" sz="2400" dirty="0" err="1"/>
              <a:t>overide</a:t>
            </a:r>
            <a:r>
              <a:rPr lang="en-US" sz="2400" dirty="0"/>
              <a:t> </a:t>
            </a:r>
            <a:r>
              <a:rPr lang="en-US" sz="2400" dirty="0" err="1"/>
              <a:t>Httpservlet’s</a:t>
            </a:r>
            <a:r>
              <a:rPr lang="en-US" sz="2400" dirty="0"/>
              <a:t> </a:t>
            </a:r>
            <a:r>
              <a:rPr lang="en-US" sz="2400" dirty="0" err="1"/>
              <a:t>doGet</a:t>
            </a:r>
            <a:r>
              <a:rPr lang="en-US" sz="2400" dirty="0"/>
              <a:t>()  or </a:t>
            </a:r>
            <a:r>
              <a:rPr lang="en-US" sz="2400" dirty="0" err="1"/>
              <a:t>doPost</a:t>
            </a:r>
            <a:r>
              <a:rPr lang="en-US" sz="2400" dirty="0"/>
              <a:t>() methods.</a:t>
            </a:r>
          </a:p>
          <a:p>
            <a:r>
              <a:rPr lang="en-US" sz="2400" dirty="0" err="1"/>
              <a:t>doGet</a:t>
            </a:r>
            <a:r>
              <a:rPr lang="en-US" sz="2400" dirty="0"/>
              <a:t>() and </a:t>
            </a:r>
            <a:r>
              <a:rPr lang="en-US" sz="2400" dirty="0" err="1"/>
              <a:t>doPost</a:t>
            </a:r>
            <a:r>
              <a:rPr lang="en-US" sz="2400" dirty="0"/>
              <a:t>() methods require </a:t>
            </a:r>
            <a:r>
              <a:rPr lang="en-US" sz="2400" dirty="0" err="1"/>
              <a:t>HttpservletRequest</a:t>
            </a:r>
            <a:r>
              <a:rPr lang="en-US" sz="2400" dirty="0"/>
              <a:t> and </a:t>
            </a:r>
            <a:r>
              <a:rPr lang="en-US" sz="2400" dirty="0" err="1"/>
              <a:t>HttpservletResponse</a:t>
            </a:r>
            <a:r>
              <a:rPr lang="en-US" sz="2400" dirty="0"/>
              <a:t> object as argument .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u="sng" dirty="0"/>
              <a:t>web.xml</a:t>
            </a:r>
          </a:p>
          <a:p>
            <a:pPr>
              <a:buNone/>
            </a:pPr>
            <a:r>
              <a:rPr lang="en-US" sz="2400" dirty="0"/>
              <a:t>&lt;servlet&gt;</a:t>
            </a:r>
          </a:p>
          <a:p>
            <a:pPr>
              <a:buNone/>
            </a:pPr>
            <a:r>
              <a:rPr lang="en-US" sz="2400" dirty="0"/>
              <a:t>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b="1" dirty="0" err="1"/>
              <a:t>HabitServlet</a:t>
            </a:r>
            <a:r>
              <a:rPr lang="en-IN" sz="2400" b="1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-class&gt;</a:t>
            </a:r>
            <a:r>
              <a:rPr lang="en-IN" sz="2400" dirty="0"/>
              <a:t> </a:t>
            </a:r>
            <a:r>
              <a:rPr lang="en-IN" sz="2400" b="1" dirty="0" err="1"/>
              <a:t>HabitServlet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-class&gt;</a:t>
            </a:r>
          </a:p>
          <a:p>
            <a:pPr>
              <a:buNone/>
            </a:pPr>
            <a:r>
              <a:rPr lang="en-US" sz="2400" dirty="0"/>
              <a:t>&lt;/servlet&gt;</a:t>
            </a:r>
          </a:p>
          <a:p>
            <a:pPr>
              <a:buNone/>
            </a:pPr>
            <a:r>
              <a:rPr lang="en-US" sz="2400" dirty="0"/>
              <a:t>&lt;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IN" sz="2400" dirty="0"/>
              <a:t> </a:t>
            </a:r>
            <a:r>
              <a:rPr lang="en-IN" sz="2400" b="1" dirty="0" err="1"/>
              <a:t>HabitServlet</a:t>
            </a:r>
            <a:r>
              <a:rPr lang="en-IN" sz="2400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 &lt;</a:t>
            </a:r>
            <a:r>
              <a:rPr lang="en-US" sz="2400" dirty="0" err="1"/>
              <a:t>url</a:t>
            </a:r>
            <a:r>
              <a:rPr lang="en-US" sz="2400" dirty="0"/>
              <a:t>-pattern &gt;</a:t>
            </a:r>
            <a:r>
              <a:rPr lang="en-IN" sz="2400" b="1" dirty="0"/>
              <a:t> /</a:t>
            </a:r>
            <a:r>
              <a:rPr lang="en-IN" sz="2400" b="1" dirty="0" err="1"/>
              <a:t>servlet</a:t>
            </a:r>
            <a:r>
              <a:rPr lang="en-IN" sz="2400" b="1" dirty="0"/>
              <a:t>/</a:t>
            </a:r>
            <a:r>
              <a:rPr lang="en-IN" sz="2400" b="1" dirty="0" err="1"/>
              <a:t>HabitServlet</a:t>
            </a:r>
            <a:r>
              <a:rPr lang="en-IN" sz="2400" b="1" dirty="0"/>
              <a:t> </a:t>
            </a:r>
            <a:r>
              <a:rPr lang="en-US" sz="2400" dirty="0"/>
              <a:t>&lt;/</a:t>
            </a:r>
            <a:r>
              <a:rPr lang="en-US" sz="2400" dirty="0" err="1"/>
              <a:t>url</a:t>
            </a:r>
            <a:r>
              <a:rPr lang="en-US" sz="2400" dirty="0"/>
              <a:t>-pattern&gt;</a:t>
            </a:r>
          </a:p>
          <a:p>
            <a:pPr>
              <a:buNone/>
            </a:pP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IN" dirty="0"/>
              <a:t>  </a:t>
            </a:r>
          </a:p>
          <a:p>
            <a:pPr>
              <a:buNone/>
            </a:pPr>
            <a:r>
              <a:rPr lang="en-IN" dirty="0"/>
              <a:t>import </a:t>
            </a:r>
            <a:r>
              <a:rPr lang="en-IN" dirty="0" err="1"/>
              <a:t>javax.servlet.ServletException</a:t>
            </a:r>
            <a:r>
              <a:rPr lang="en-IN" dirty="0"/>
              <a:t>;</a:t>
            </a:r>
          </a:p>
          <a:p>
            <a:pPr>
              <a:buNone/>
            </a:pPr>
            <a:r>
              <a:rPr lang="en-IN" dirty="0">
                <a:solidFill>
                  <a:srgbClr val="FF0000"/>
                </a:solidFill>
              </a:rPr>
              <a:t>import </a:t>
            </a:r>
            <a:r>
              <a:rPr lang="en-IN" dirty="0" err="1">
                <a:solidFill>
                  <a:srgbClr val="FF0000"/>
                </a:solidFill>
              </a:rPr>
              <a:t>javax.servlet.http.HttpServlet</a:t>
            </a:r>
            <a:r>
              <a:rPr lang="en-IN" dirty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IN" dirty="0">
                <a:solidFill>
                  <a:srgbClr val="FF0000"/>
                </a:solidFill>
              </a:rPr>
              <a:t>import </a:t>
            </a:r>
            <a:r>
              <a:rPr lang="en-IN" dirty="0" err="1">
                <a:solidFill>
                  <a:srgbClr val="FF0000"/>
                </a:solidFill>
              </a:rPr>
              <a:t>javax.servlet.http.HttpServletRequest</a:t>
            </a:r>
            <a:r>
              <a:rPr lang="en-IN" dirty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IN" dirty="0">
                <a:solidFill>
                  <a:srgbClr val="FF0000"/>
                </a:solidFill>
              </a:rPr>
              <a:t>import </a:t>
            </a:r>
            <a:r>
              <a:rPr lang="en-IN" dirty="0" err="1">
                <a:solidFill>
                  <a:srgbClr val="FF0000"/>
                </a:solidFill>
              </a:rPr>
              <a:t>javax.servlet.http.HttpServletResponse</a:t>
            </a:r>
            <a:r>
              <a:rPr lang="en-IN" dirty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public class </a:t>
            </a:r>
            <a:r>
              <a:rPr lang="en-IN" b="1" dirty="0" err="1"/>
              <a:t>HabitServlet</a:t>
            </a:r>
            <a:r>
              <a:rPr lang="en-IN" b="1" dirty="0"/>
              <a:t> </a:t>
            </a:r>
            <a:r>
              <a:rPr lang="en-IN" dirty="0"/>
              <a:t>extends </a:t>
            </a:r>
            <a:r>
              <a:rPr lang="en-IN" dirty="0" err="1"/>
              <a:t>HttpServlet</a:t>
            </a:r>
            <a:r>
              <a:rPr lang="en-IN" dirty="0"/>
              <a:t>  </a:t>
            </a:r>
          </a:p>
          <a:p>
            <a:pPr>
              <a:buNone/>
            </a:pPr>
            <a:r>
              <a:rPr lang="en-IN" dirty="0"/>
              <a:t>{</a:t>
            </a:r>
          </a:p>
          <a:p>
            <a:pPr>
              <a:buNone/>
            </a:pPr>
            <a:r>
              <a:rPr lang="en-IN" dirty="0"/>
              <a:t>    public void </a:t>
            </a:r>
            <a:r>
              <a:rPr lang="en-IN" dirty="0" err="1"/>
              <a:t>doPost</a:t>
            </a:r>
            <a:r>
              <a:rPr lang="en-IN" dirty="0"/>
              <a:t>(</a:t>
            </a:r>
            <a:r>
              <a:rPr lang="en-IN" dirty="0" err="1"/>
              <a:t>HttpServletRequest</a:t>
            </a:r>
            <a:r>
              <a:rPr lang="en-IN" dirty="0"/>
              <a:t> </a:t>
            </a:r>
            <a:r>
              <a:rPr lang="en-IN" dirty="0" err="1"/>
              <a:t>req,HttpServletResponse</a:t>
            </a:r>
            <a:r>
              <a:rPr lang="en-IN" dirty="0"/>
              <a:t> res)throws </a:t>
            </a:r>
            <a:r>
              <a:rPr lang="en-IN" dirty="0" err="1"/>
              <a:t>ServletException,IOException</a:t>
            </a:r>
            <a:endParaRPr lang="en-IN" dirty="0"/>
          </a:p>
          <a:p>
            <a:pPr>
              <a:buNone/>
            </a:pPr>
            <a:r>
              <a:rPr lang="en-IN" dirty="0"/>
              <a:t>    {</a:t>
            </a:r>
          </a:p>
          <a:p>
            <a:pPr>
              <a:buNone/>
            </a:pPr>
            <a:r>
              <a:rPr lang="en-IN" dirty="0"/>
              <a:t>        </a:t>
            </a:r>
            <a:r>
              <a:rPr lang="en-IN" dirty="0" err="1"/>
              <a:t>PrintWriter</a:t>
            </a:r>
            <a:r>
              <a:rPr lang="en-IN" dirty="0"/>
              <a:t> out=</a:t>
            </a:r>
            <a:r>
              <a:rPr lang="en-IN" dirty="0" err="1"/>
              <a:t>res.getWriter</a:t>
            </a:r>
            <a:r>
              <a:rPr lang="en-IN" dirty="0"/>
              <a:t>();</a:t>
            </a:r>
          </a:p>
          <a:p>
            <a:pPr>
              <a:buNone/>
            </a:pPr>
            <a:r>
              <a:rPr lang="en-IN" dirty="0"/>
              <a:t>        </a:t>
            </a:r>
            <a:r>
              <a:rPr lang="en-IN" dirty="0" err="1"/>
              <a:t>res.setContentType</a:t>
            </a:r>
            <a:r>
              <a:rPr lang="en-IN" dirty="0"/>
              <a:t>("text/html");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>
                <a:solidFill>
                  <a:srgbClr val="FF0000"/>
                </a:solidFill>
              </a:rPr>
              <a:t>        String[] values=</a:t>
            </a:r>
            <a:r>
              <a:rPr lang="en-IN" dirty="0" err="1">
                <a:solidFill>
                  <a:srgbClr val="FF0000"/>
                </a:solidFill>
              </a:rPr>
              <a:t>req.getParameterValues</a:t>
            </a:r>
            <a:r>
              <a:rPr lang="en-IN" dirty="0">
                <a:solidFill>
                  <a:srgbClr val="FF0000"/>
                </a:solidFill>
              </a:rPr>
              <a:t>("habits");</a:t>
            </a:r>
          </a:p>
          <a:p>
            <a:pPr>
              <a:buNone/>
            </a:pPr>
            <a:r>
              <a:rPr lang="en-IN" dirty="0"/>
              <a:t>        </a:t>
            </a:r>
            <a:r>
              <a:rPr lang="en-IN" dirty="0" err="1"/>
              <a:t>out.println</a:t>
            </a:r>
            <a:r>
              <a:rPr lang="en-IN" dirty="0"/>
              <a:t>("Selected Values...");    </a:t>
            </a:r>
          </a:p>
          <a:p>
            <a:pPr>
              <a:buNone/>
            </a:pPr>
            <a:r>
              <a:rPr lang="en-IN" dirty="0"/>
              <a:t>        for(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=0;i&lt;</a:t>
            </a:r>
            <a:r>
              <a:rPr lang="en-IN" dirty="0" err="1"/>
              <a:t>values.length;i</a:t>
            </a:r>
            <a:r>
              <a:rPr lang="en-IN" dirty="0"/>
              <a:t>++)</a:t>
            </a:r>
          </a:p>
          <a:p>
            <a:pPr>
              <a:buNone/>
            </a:pPr>
            <a:r>
              <a:rPr lang="en-IN" dirty="0"/>
              <a:t>       {</a:t>
            </a:r>
          </a:p>
          <a:p>
            <a:pPr>
              <a:buNone/>
            </a:pPr>
            <a:r>
              <a:rPr lang="en-IN" dirty="0"/>
              <a:t>           </a:t>
            </a:r>
            <a:r>
              <a:rPr lang="en-IN" dirty="0" err="1"/>
              <a:t>out.println</a:t>
            </a:r>
            <a:r>
              <a:rPr lang="en-IN" dirty="0"/>
              <a:t>("&lt;</a:t>
            </a:r>
            <a:r>
              <a:rPr lang="en-IN" dirty="0" err="1"/>
              <a:t>li</a:t>
            </a:r>
            <a:r>
              <a:rPr lang="en-IN" dirty="0"/>
              <a:t>&gt;"+values[</a:t>
            </a:r>
            <a:r>
              <a:rPr lang="en-IN" dirty="0" err="1"/>
              <a:t>i</a:t>
            </a:r>
            <a:r>
              <a:rPr lang="en-IN" dirty="0"/>
              <a:t>]+"&lt;/</a:t>
            </a:r>
            <a:r>
              <a:rPr lang="en-IN" dirty="0" err="1"/>
              <a:t>li</a:t>
            </a:r>
            <a:r>
              <a:rPr lang="en-IN" dirty="0"/>
              <a:t>&gt;");</a:t>
            </a:r>
          </a:p>
          <a:p>
            <a:pPr>
              <a:buNone/>
            </a:pPr>
            <a:r>
              <a:rPr lang="en-IN" dirty="0"/>
              <a:t>       }</a:t>
            </a:r>
          </a:p>
          <a:p>
            <a:pPr>
              <a:buNone/>
            </a:pPr>
            <a:r>
              <a:rPr lang="en-IN" dirty="0"/>
              <a:t>       </a:t>
            </a:r>
            <a:r>
              <a:rPr lang="en-IN" dirty="0" err="1"/>
              <a:t>out.close</a:t>
            </a:r>
            <a:r>
              <a:rPr lang="en-IN" dirty="0"/>
              <a:t>();    </a:t>
            </a:r>
          </a:p>
          <a:p>
            <a:pPr>
              <a:buNone/>
            </a:pPr>
            <a:r>
              <a:rPr lang="en-IN" dirty="0"/>
              <a:t>    }</a:t>
            </a:r>
          </a:p>
          <a:p>
            <a:pPr>
              <a:buNone/>
            </a:pPr>
            <a:r>
              <a:rPr lang="en-IN" dirty="0"/>
              <a:t>}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Write </a:t>
            </a:r>
            <a:r>
              <a:rPr lang="en-US" sz="2400" dirty="0" err="1"/>
              <a:t>Servlet</a:t>
            </a:r>
            <a:r>
              <a:rPr lang="en-US" sz="2400" dirty="0"/>
              <a:t> Program for login page.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Get the username and password through html  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 Validate these in </a:t>
            </a:r>
            <a:r>
              <a:rPr lang="en-US" sz="2400" dirty="0" err="1">
                <a:solidFill>
                  <a:srgbClr val="FF0000"/>
                </a:solidFill>
              </a:rPr>
              <a:t>servlet</a:t>
            </a:r>
            <a:r>
              <a:rPr lang="en-US" sz="2400" dirty="0">
                <a:solidFill>
                  <a:srgbClr val="FF0000"/>
                </a:solidFill>
              </a:rPr>
              <a:t>  and  display appropriate results.</a:t>
            </a:r>
            <a:endParaRPr lang="en-IN" sz="2400" dirty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1800" dirty="0"/>
              <a:t>&lt;html&gt;</a:t>
            </a:r>
          </a:p>
          <a:p>
            <a:pPr>
              <a:buNone/>
            </a:pPr>
            <a:r>
              <a:rPr lang="en-IN" sz="1800" dirty="0"/>
              <a:t> &lt;head&gt; </a:t>
            </a:r>
          </a:p>
          <a:p>
            <a:pPr>
              <a:buNone/>
            </a:pPr>
            <a:r>
              <a:rPr lang="en-IN" sz="1800" dirty="0"/>
              <a:t>&lt;title&gt;login form&lt;/title&gt;</a:t>
            </a:r>
          </a:p>
          <a:p>
            <a:pPr>
              <a:buNone/>
            </a:pPr>
            <a:r>
              <a:rPr lang="en-IN" sz="1800" dirty="0"/>
              <a:t> &lt;/head&gt; </a:t>
            </a:r>
          </a:p>
          <a:p>
            <a:pPr>
              <a:buNone/>
            </a:pPr>
            <a:r>
              <a:rPr lang="en-IN" sz="1800" dirty="0"/>
              <a:t>&lt;body&gt; </a:t>
            </a:r>
          </a:p>
          <a:p>
            <a:pPr>
              <a:buNone/>
            </a:pPr>
            <a:r>
              <a:rPr lang="en-IN" sz="1800" b="1" dirty="0"/>
              <a:t>&lt;form name="Form1"</a:t>
            </a:r>
          </a:p>
          <a:p>
            <a:pPr>
              <a:buNone/>
            </a:pPr>
            <a:r>
              <a:rPr lang="en-IN" sz="1800" b="1" dirty="0"/>
              <a:t>method="post"</a:t>
            </a:r>
          </a:p>
          <a:p>
            <a:pPr>
              <a:buNone/>
            </a:pPr>
            <a:r>
              <a:rPr lang="en-IN" sz="1800" b="1" dirty="0"/>
              <a:t>action="/</a:t>
            </a:r>
            <a:r>
              <a:rPr lang="en-IN" sz="1800" b="1" dirty="0" err="1"/>
              <a:t>servlet</a:t>
            </a:r>
            <a:r>
              <a:rPr lang="en-IN" sz="1800" b="1" dirty="0"/>
              <a:t>/</a:t>
            </a:r>
            <a:r>
              <a:rPr lang="en-IN" sz="1800" b="1" dirty="0" err="1"/>
              <a:t>LoginHandler</a:t>
            </a:r>
            <a:r>
              <a:rPr lang="en-IN" sz="1800" b="1" dirty="0"/>
              <a:t>"&gt;</a:t>
            </a:r>
          </a:p>
          <a:p>
            <a:pPr>
              <a:buNone/>
            </a:pPr>
            <a:r>
              <a:rPr lang="en-IN" sz="1800" b="1" dirty="0"/>
              <a:t>Name</a:t>
            </a:r>
            <a:r>
              <a:rPr lang="en-IN" sz="1800" dirty="0"/>
              <a:t>:&lt;input type="text" name=“</a:t>
            </a:r>
            <a:r>
              <a:rPr lang="en-IN" sz="1800" b="1" dirty="0"/>
              <a:t>name</a:t>
            </a:r>
            <a:r>
              <a:rPr lang="en-IN" sz="1800" dirty="0"/>
              <a:t>" &gt;</a:t>
            </a:r>
          </a:p>
          <a:p>
            <a:pPr>
              <a:buNone/>
            </a:pPr>
            <a:r>
              <a:rPr lang="en-IN" sz="1800" b="1" dirty="0"/>
              <a:t>Password</a:t>
            </a:r>
            <a:r>
              <a:rPr lang="en-IN" sz="1800" dirty="0"/>
              <a:t>:&lt;input type=“password" name="</a:t>
            </a:r>
            <a:r>
              <a:rPr lang="en-IN" sz="1800" b="1" dirty="0" err="1"/>
              <a:t>passwd</a:t>
            </a:r>
            <a:r>
              <a:rPr lang="en-IN" sz="1800" dirty="0"/>
              <a:t>" &gt; </a:t>
            </a:r>
          </a:p>
          <a:p>
            <a:pPr>
              <a:buNone/>
            </a:pPr>
            <a:r>
              <a:rPr lang="en-IN" sz="1800" dirty="0"/>
              <a:t>&lt;input type="submit" value="login" &gt; &lt;/form&gt; &lt;/body&gt; </a:t>
            </a:r>
          </a:p>
          <a:p>
            <a:pPr>
              <a:buNone/>
            </a:pPr>
            <a:r>
              <a:rPr lang="en-IN" sz="1800" dirty="0"/>
              <a:t>&lt;/html&gt;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000" dirty="0"/>
              <a:t>import java.io.*;</a:t>
            </a:r>
          </a:p>
          <a:p>
            <a:pPr>
              <a:buNone/>
            </a:pPr>
            <a:r>
              <a:rPr lang="en-IN" sz="2000" dirty="0"/>
              <a:t>import </a:t>
            </a:r>
            <a:r>
              <a:rPr lang="en-IN" sz="2000" dirty="0" err="1"/>
              <a:t>java.util</a:t>
            </a:r>
            <a:r>
              <a:rPr lang="en-IN" sz="2000" dirty="0"/>
              <a:t>.*;</a:t>
            </a:r>
          </a:p>
          <a:p>
            <a:pPr>
              <a:buNone/>
            </a:pPr>
            <a:r>
              <a:rPr lang="en-IN" sz="2000" dirty="0">
                <a:solidFill>
                  <a:srgbClr val="FF0000"/>
                </a:solidFill>
              </a:rPr>
              <a:t>import </a:t>
            </a:r>
            <a:r>
              <a:rPr lang="en-IN" sz="2000" dirty="0" err="1">
                <a:solidFill>
                  <a:srgbClr val="FF0000"/>
                </a:solidFill>
              </a:rPr>
              <a:t>javax.servlet</a:t>
            </a:r>
            <a:r>
              <a:rPr lang="en-IN" sz="2000" dirty="0">
                <a:solidFill>
                  <a:srgbClr val="FF0000"/>
                </a:solidFill>
              </a:rPr>
              <a:t>.*;</a:t>
            </a:r>
          </a:p>
          <a:p>
            <a:pPr>
              <a:buNone/>
            </a:pPr>
            <a:r>
              <a:rPr lang="en-IN" sz="2000" dirty="0">
                <a:solidFill>
                  <a:srgbClr val="FF0000"/>
                </a:solidFill>
              </a:rPr>
              <a:t>import </a:t>
            </a:r>
            <a:r>
              <a:rPr lang="en-IN" sz="2000" dirty="0" err="1">
                <a:solidFill>
                  <a:srgbClr val="FF0000"/>
                </a:solidFill>
              </a:rPr>
              <a:t>javax.servlet.http</a:t>
            </a:r>
            <a:r>
              <a:rPr lang="en-IN" sz="2000" dirty="0">
                <a:solidFill>
                  <a:srgbClr val="FF0000"/>
                </a:solidFill>
              </a:rPr>
              <a:t>.*;</a:t>
            </a:r>
          </a:p>
          <a:p>
            <a:pPr>
              <a:buNone/>
            </a:pPr>
            <a:r>
              <a:rPr lang="en-IN" sz="2000" dirty="0"/>
              <a:t>public class </a:t>
            </a:r>
            <a:r>
              <a:rPr lang="en-IN" sz="2000" dirty="0" err="1"/>
              <a:t>LoginHandler</a:t>
            </a:r>
            <a:r>
              <a:rPr lang="en-IN" sz="2000" dirty="0"/>
              <a:t> extends </a:t>
            </a:r>
            <a:r>
              <a:rPr lang="en-IN" sz="2000" dirty="0" err="1"/>
              <a:t>HttpServlet</a:t>
            </a:r>
            <a:r>
              <a:rPr lang="en-IN" sz="2000" dirty="0"/>
              <a:t> {</a:t>
            </a:r>
          </a:p>
          <a:p>
            <a:pPr>
              <a:buNone/>
            </a:pPr>
            <a:r>
              <a:rPr lang="en-IN" sz="2000" dirty="0"/>
              <a:t>public void </a:t>
            </a:r>
            <a:r>
              <a:rPr lang="en-IN" sz="2000" dirty="0" err="1"/>
              <a:t>doPost</a:t>
            </a:r>
            <a:r>
              <a:rPr lang="en-IN" sz="2000" dirty="0"/>
              <a:t>(</a:t>
            </a:r>
            <a:r>
              <a:rPr lang="en-IN" sz="2000" dirty="0" err="1"/>
              <a:t>HttpServletRequest</a:t>
            </a:r>
            <a:r>
              <a:rPr lang="en-IN" sz="2000" dirty="0"/>
              <a:t> </a:t>
            </a:r>
            <a:r>
              <a:rPr lang="en-IN" sz="2000" dirty="0" err="1"/>
              <a:t>req</a:t>
            </a:r>
            <a:r>
              <a:rPr lang="en-IN" sz="2000" dirty="0"/>
              <a:t>, </a:t>
            </a:r>
            <a:r>
              <a:rPr lang="en-IN" sz="2000" dirty="0" err="1"/>
              <a:t>HttpServletResponse</a:t>
            </a:r>
            <a:r>
              <a:rPr lang="en-IN" sz="2000" dirty="0"/>
              <a:t> res)</a:t>
            </a:r>
          </a:p>
          <a:p>
            <a:pPr>
              <a:buNone/>
            </a:pPr>
            <a:r>
              <a:rPr lang="en-IN" sz="2000" dirty="0"/>
              <a:t>throws </a:t>
            </a:r>
            <a:r>
              <a:rPr lang="en-IN" sz="2000" dirty="0" err="1"/>
              <a:t>ServletException</a:t>
            </a:r>
            <a:r>
              <a:rPr lang="en-IN" sz="2000" dirty="0"/>
              <a:t>, </a:t>
            </a:r>
            <a:r>
              <a:rPr lang="en-IN" sz="2000" dirty="0" err="1"/>
              <a:t>IOException</a:t>
            </a:r>
            <a:r>
              <a:rPr lang="en-IN" sz="2000" dirty="0"/>
              <a:t> {</a:t>
            </a:r>
          </a:p>
          <a:p>
            <a:pPr>
              <a:buNone/>
            </a:pPr>
            <a:r>
              <a:rPr lang="en-IN" sz="2000" dirty="0" err="1"/>
              <a:t>res.setContentType</a:t>
            </a:r>
            <a:r>
              <a:rPr lang="en-IN" sz="2000" dirty="0"/>
              <a:t>("text/html");</a:t>
            </a:r>
          </a:p>
          <a:p>
            <a:pPr>
              <a:buNone/>
            </a:pPr>
            <a:r>
              <a:rPr lang="en-IN" sz="2000" dirty="0" err="1"/>
              <a:t>PrintWriter</a:t>
            </a:r>
            <a:r>
              <a:rPr lang="en-IN" sz="2000" dirty="0"/>
              <a:t> out = </a:t>
            </a:r>
            <a:r>
              <a:rPr lang="en-IN" sz="2000" dirty="0" err="1"/>
              <a:t>res.getWriter</a:t>
            </a:r>
            <a:r>
              <a:rPr lang="en-IN" sz="2000" dirty="0"/>
              <a:t>();</a:t>
            </a:r>
          </a:p>
          <a:p>
            <a:pPr>
              <a:buNone/>
            </a:pPr>
            <a:r>
              <a:rPr lang="en-IN" sz="2000" dirty="0"/>
              <a:t>// Get the user's name and password</a:t>
            </a:r>
          </a:p>
          <a:p>
            <a:pPr>
              <a:buNone/>
            </a:pPr>
            <a:r>
              <a:rPr lang="en-IN" sz="2000" dirty="0">
                <a:solidFill>
                  <a:srgbClr val="FF0000"/>
                </a:solidFill>
              </a:rPr>
              <a:t>String </a:t>
            </a:r>
            <a:r>
              <a:rPr lang="en-IN" sz="2000" dirty="0" err="1">
                <a:solidFill>
                  <a:srgbClr val="FF0000"/>
                </a:solidFill>
              </a:rPr>
              <a:t>uname</a:t>
            </a:r>
            <a:r>
              <a:rPr lang="en-IN" sz="2000" dirty="0">
                <a:solidFill>
                  <a:srgbClr val="FF0000"/>
                </a:solidFill>
              </a:rPr>
              <a:t> = </a:t>
            </a:r>
            <a:r>
              <a:rPr lang="en-IN" sz="2000" dirty="0" err="1">
                <a:solidFill>
                  <a:srgbClr val="FF0000"/>
                </a:solidFill>
              </a:rPr>
              <a:t>req.getParameter</a:t>
            </a:r>
            <a:r>
              <a:rPr lang="en-IN" sz="2000" dirty="0">
                <a:solidFill>
                  <a:srgbClr val="FF0000"/>
                </a:solidFill>
              </a:rPr>
              <a:t>("name");</a:t>
            </a:r>
          </a:p>
          <a:p>
            <a:pPr>
              <a:buNone/>
            </a:pPr>
            <a:r>
              <a:rPr lang="en-IN" sz="2000" dirty="0">
                <a:solidFill>
                  <a:srgbClr val="FF0000"/>
                </a:solidFill>
              </a:rPr>
              <a:t>String </a:t>
            </a:r>
            <a:r>
              <a:rPr lang="en-IN" sz="2000" dirty="0" err="1">
                <a:solidFill>
                  <a:srgbClr val="FF0000"/>
                </a:solidFill>
              </a:rPr>
              <a:t>passwd</a:t>
            </a:r>
            <a:r>
              <a:rPr lang="en-IN" sz="2000" dirty="0">
                <a:solidFill>
                  <a:srgbClr val="FF0000"/>
                </a:solidFill>
              </a:rPr>
              <a:t> = </a:t>
            </a:r>
            <a:r>
              <a:rPr lang="en-IN" sz="2000" dirty="0" err="1">
                <a:solidFill>
                  <a:srgbClr val="FF0000"/>
                </a:solidFill>
              </a:rPr>
              <a:t>req.getParameter</a:t>
            </a:r>
            <a:r>
              <a:rPr lang="en-IN" sz="2000" dirty="0">
                <a:solidFill>
                  <a:srgbClr val="FF0000"/>
                </a:solidFill>
              </a:rPr>
              <a:t>("</a:t>
            </a:r>
            <a:r>
              <a:rPr lang="en-IN" sz="2000" dirty="0" err="1">
                <a:solidFill>
                  <a:srgbClr val="FF0000"/>
                </a:solidFill>
              </a:rPr>
              <a:t>passwd</a:t>
            </a:r>
            <a:r>
              <a:rPr lang="en-IN" sz="2000" dirty="0">
                <a:solidFill>
                  <a:srgbClr val="FF0000"/>
                </a:solidFill>
              </a:rPr>
              <a:t>");</a:t>
            </a:r>
          </a:p>
          <a:p>
            <a:pPr>
              <a:buNone/>
            </a:pPr>
            <a:r>
              <a:rPr lang="en-IN" sz="2000" dirty="0"/>
              <a:t>String </a:t>
            </a:r>
            <a:r>
              <a:rPr lang="en-IN" sz="2000" dirty="0" err="1"/>
              <a:t>nme</a:t>
            </a:r>
            <a:r>
              <a:rPr lang="en-IN" sz="2000" dirty="0"/>
              <a:t>="NMAMIT";</a:t>
            </a:r>
          </a:p>
          <a:p>
            <a:pPr>
              <a:buNone/>
            </a:pPr>
            <a:r>
              <a:rPr lang="en-IN" sz="2000" dirty="0"/>
              <a:t>String </a:t>
            </a:r>
            <a:r>
              <a:rPr lang="en-IN" sz="2000" dirty="0" err="1"/>
              <a:t>pwd</a:t>
            </a:r>
            <a:r>
              <a:rPr lang="en-IN" sz="2000" dirty="0"/>
              <a:t>="NMAMIT12345";</a:t>
            </a:r>
          </a:p>
          <a:p>
            <a:pPr>
              <a:buNone/>
            </a:pPr>
            <a:r>
              <a:rPr lang="en-IN" sz="2000" dirty="0" err="1"/>
              <a:t>out.println</a:t>
            </a:r>
            <a:r>
              <a:rPr lang="en-IN" sz="2000" dirty="0"/>
              <a:t>("&lt;html&gt;"); </a:t>
            </a:r>
          </a:p>
          <a:p>
            <a:pPr>
              <a:buNone/>
            </a:pPr>
            <a:r>
              <a:rPr lang="en-IN" sz="2000" dirty="0" err="1"/>
              <a:t>out.println</a:t>
            </a:r>
            <a:r>
              <a:rPr lang="en-IN" sz="2000" dirty="0"/>
              <a:t>("&lt;body&gt;");</a:t>
            </a:r>
          </a:p>
          <a:p>
            <a:pPr>
              <a:buNone/>
            </a:pPr>
            <a:endParaRPr lang="en-IN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N" dirty="0"/>
              <a:t>// Check the name and password for validity</a:t>
            </a:r>
          </a:p>
          <a:p>
            <a:pPr>
              <a:buNone/>
            </a:pPr>
            <a:r>
              <a:rPr lang="en-IN" dirty="0"/>
              <a:t>if (</a:t>
            </a:r>
            <a:r>
              <a:rPr lang="en-IN" dirty="0" err="1"/>
              <a:t>uname.equals</a:t>
            </a:r>
            <a:r>
              <a:rPr lang="en-IN" dirty="0"/>
              <a:t>(</a:t>
            </a:r>
            <a:r>
              <a:rPr lang="en-IN" dirty="0" err="1"/>
              <a:t>nme</a:t>
            </a:r>
            <a:r>
              <a:rPr lang="en-IN" dirty="0"/>
              <a:t>) &amp;&amp; </a:t>
            </a:r>
            <a:r>
              <a:rPr lang="en-IN" dirty="0" err="1"/>
              <a:t>passwd.equals</a:t>
            </a:r>
            <a:r>
              <a:rPr lang="en-IN" dirty="0"/>
              <a:t>(</a:t>
            </a:r>
            <a:r>
              <a:rPr lang="en-IN" dirty="0" err="1"/>
              <a:t>pwd</a:t>
            </a:r>
            <a:r>
              <a:rPr lang="en-IN" dirty="0"/>
              <a:t>)) </a:t>
            </a:r>
          </a:p>
          <a:p>
            <a:pPr>
              <a:buNone/>
            </a:pPr>
            <a:r>
              <a:rPr lang="en-IN" dirty="0"/>
              <a:t>{</a:t>
            </a:r>
          </a:p>
          <a:p>
            <a:pPr>
              <a:buNone/>
            </a:pPr>
            <a:r>
              <a:rPr lang="en-IN" dirty="0"/>
              <a:t>	</a:t>
            </a:r>
            <a:r>
              <a:rPr lang="en-IN" dirty="0" err="1"/>
              <a:t>out.println</a:t>
            </a:r>
            <a:r>
              <a:rPr lang="en-IN" dirty="0"/>
              <a:t>("&lt;h1&gt;Hello!!Welcome  to NMAMIT!!!!!!!&lt;/h1&gt;");</a:t>
            </a:r>
          </a:p>
          <a:p>
            <a:pPr>
              <a:buNone/>
            </a:pPr>
            <a:r>
              <a:rPr lang="en-IN" dirty="0"/>
              <a:t>}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else</a:t>
            </a:r>
          </a:p>
          <a:p>
            <a:pPr>
              <a:buNone/>
            </a:pPr>
            <a:r>
              <a:rPr lang="en-IN" dirty="0"/>
              <a:t>{</a:t>
            </a:r>
          </a:p>
          <a:p>
            <a:pPr>
              <a:buNone/>
            </a:pPr>
            <a:r>
              <a:rPr lang="en-IN" dirty="0"/>
              <a:t>	</a:t>
            </a:r>
            <a:r>
              <a:rPr lang="en-IN" dirty="0" err="1"/>
              <a:t>out.println</a:t>
            </a:r>
            <a:r>
              <a:rPr lang="en-IN" dirty="0"/>
              <a:t>("&lt;h1&gt;Your username or password are invalid.&lt;/h1&gt;");</a:t>
            </a:r>
          </a:p>
          <a:p>
            <a:pPr>
              <a:buNone/>
            </a:pPr>
            <a:r>
              <a:rPr lang="en-IN" dirty="0"/>
              <a:t>    </a:t>
            </a:r>
            <a:r>
              <a:rPr lang="en-IN" dirty="0" err="1"/>
              <a:t>out.println</a:t>
            </a:r>
            <a:r>
              <a:rPr lang="en-IN" dirty="0"/>
              <a:t>("You may want to &lt;A HREF=\"/login.html\"&gt;try again&lt;/A&gt;");</a:t>
            </a:r>
          </a:p>
          <a:p>
            <a:pPr>
              <a:buNone/>
            </a:pPr>
            <a:r>
              <a:rPr lang="en-IN" dirty="0"/>
              <a:t>}</a:t>
            </a:r>
          </a:p>
          <a:p>
            <a:pPr>
              <a:buNone/>
            </a:pPr>
            <a:r>
              <a:rPr lang="en-IN" dirty="0"/>
              <a:t>    </a:t>
            </a:r>
            <a:r>
              <a:rPr lang="en-IN" dirty="0" err="1"/>
              <a:t>out.println</a:t>
            </a:r>
            <a:r>
              <a:rPr lang="en-IN" dirty="0"/>
              <a:t>("&lt;/body&gt;");</a:t>
            </a:r>
          </a:p>
          <a:p>
            <a:pPr>
              <a:buNone/>
            </a:pPr>
            <a:r>
              <a:rPr lang="en-IN" dirty="0"/>
              <a:t>    </a:t>
            </a:r>
            <a:r>
              <a:rPr lang="en-IN" dirty="0" err="1"/>
              <a:t>out.println</a:t>
            </a:r>
            <a:r>
              <a:rPr lang="en-IN" dirty="0"/>
              <a:t>("&lt;/html&gt;");</a:t>
            </a:r>
          </a:p>
          <a:p>
            <a:pPr>
              <a:buNone/>
            </a:pPr>
            <a:r>
              <a:rPr lang="en-IN" dirty="0"/>
              <a:t>    </a:t>
            </a:r>
            <a:r>
              <a:rPr lang="en-IN" dirty="0" err="1"/>
              <a:t>out.close</a:t>
            </a:r>
            <a:r>
              <a:rPr lang="en-IN" dirty="0"/>
              <a:t>();</a:t>
            </a:r>
          </a:p>
          <a:p>
            <a:pPr>
              <a:buNone/>
            </a:pPr>
            <a:r>
              <a:rPr lang="en-IN" dirty="0"/>
              <a:t>  }</a:t>
            </a:r>
          </a:p>
          <a:p>
            <a:pPr>
              <a:buNone/>
            </a:pPr>
            <a:r>
              <a:rPr lang="en-IN" dirty="0"/>
              <a:t> } 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6AF-5E3B-425B-B270-865FE3EF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AF14-F37F-40CA-9504-52803E5D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web.xml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&lt;servlet&gt;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&lt;servlet-name&gt; </a:t>
            </a:r>
            <a:r>
              <a:rPr lang="en-IN" b="1" dirty="0" err="1"/>
              <a:t>LoginHandler</a:t>
            </a:r>
            <a:r>
              <a:rPr lang="en-IN" dirty="0"/>
              <a:t> </a:t>
            </a:r>
            <a:r>
              <a:rPr lang="en-US" dirty="0"/>
              <a:t>&lt;/servlet-name&gt;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&lt;servlet-class&gt; </a:t>
            </a:r>
            <a:r>
              <a:rPr lang="en-IN" b="1" dirty="0" err="1"/>
              <a:t>LoginHandler</a:t>
            </a:r>
            <a:r>
              <a:rPr lang="en-IN" dirty="0"/>
              <a:t> </a:t>
            </a:r>
            <a:r>
              <a:rPr lang="en-US" dirty="0"/>
              <a:t>&lt;/servlet-class&gt;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&lt;/servlet&gt;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&lt;servlet-mapping&gt;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&lt;servlet-name&gt; </a:t>
            </a:r>
            <a:r>
              <a:rPr lang="en-IN" b="1" dirty="0" err="1"/>
              <a:t>LoginHandler</a:t>
            </a:r>
            <a:r>
              <a:rPr lang="en-IN" dirty="0"/>
              <a:t> </a:t>
            </a:r>
            <a:r>
              <a:rPr lang="en-US" dirty="0"/>
              <a:t>&lt;/servlet-name&gt;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 &lt;</a:t>
            </a:r>
            <a:r>
              <a:rPr lang="en-US" dirty="0" err="1"/>
              <a:t>url</a:t>
            </a:r>
            <a:r>
              <a:rPr lang="en-US" dirty="0"/>
              <a:t>-pattern &gt;</a:t>
            </a:r>
            <a:r>
              <a:rPr lang="en-IN" b="1" dirty="0"/>
              <a:t> /servlet/ </a:t>
            </a:r>
            <a:r>
              <a:rPr lang="en-IN" b="1" dirty="0" err="1"/>
              <a:t>LoginHandler</a:t>
            </a:r>
            <a:r>
              <a:rPr lang="en-IN" dirty="0"/>
              <a:t> </a:t>
            </a:r>
            <a:r>
              <a:rPr lang="en-US" dirty="0"/>
              <a:t>&lt;/</a:t>
            </a:r>
            <a:r>
              <a:rPr lang="en-US" dirty="0" err="1"/>
              <a:t>url</a:t>
            </a:r>
            <a:r>
              <a:rPr lang="en-US" dirty="0"/>
              <a:t>-pattern&gt;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&lt;/servlet-mapping&gt;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275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38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4163" indent="-284163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Working with Cookies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9600"/>
            <a:ext cx="9144000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cookie is a small amount of data that is saved on the client’s machine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Cookie can be created by and referenced by a Java </a:t>
            </a:r>
            <a:r>
              <a:rPr lang="en-US" sz="2100" dirty="0" err="1"/>
              <a:t>servlet</a:t>
            </a:r>
            <a:r>
              <a:rPr lang="en-US" sz="21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100" dirty="0"/>
              <a:t>(using the Java </a:t>
            </a:r>
            <a:r>
              <a:rPr lang="en-US" sz="2100" dirty="0" err="1"/>
              <a:t>servlet</a:t>
            </a:r>
            <a:r>
              <a:rPr lang="en-US" sz="2100" dirty="0"/>
              <a:t> cookie API)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cookie is composed of two pieces. </a:t>
            </a:r>
          </a:p>
          <a:p>
            <a:pPr marL="741363" lvl="1" indent="-284163">
              <a:lnSpc>
                <a:spcPct val="150000"/>
              </a:lnSpc>
              <a:buFontTx/>
              <a:buChar char="-"/>
            </a:pPr>
            <a:r>
              <a:rPr lang="en-US" sz="2100" dirty="0"/>
              <a:t>cookie </a:t>
            </a:r>
            <a:r>
              <a:rPr lang="en-US" sz="2100" b="1" dirty="0"/>
              <a:t>name and the cookie value</a:t>
            </a:r>
            <a:r>
              <a:rPr lang="en-US" sz="2100" dirty="0"/>
              <a:t>, </a:t>
            </a:r>
          </a:p>
          <a:p>
            <a:pPr marL="741363" lvl="1" indent="-284163">
              <a:lnSpc>
                <a:spcPct val="150000"/>
              </a:lnSpc>
              <a:buFontTx/>
              <a:buChar char="-"/>
            </a:pPr>
            <a:r>
              <a:rPr lang="en-US" sz="2100" dirty="0"/>
              <a:t>both of which are created by the Java </a:t>
            </a:r>
            <a:r>
              <a:rPr lang="en-US" sz="2100" dirty="0" err="1"/>
              <a:t>servlet</a:t>
            </a:r>
            <a:r>
              <a:rPr lang="en-US" sz="2100" dirty="0"/>
              <a:t>. </a:t>
            </a:r>
          </a:p>
          <a:p>
            <a:pPr marL="741363" lvl="1" indent="-284163">
              <a:lnSpc>
                <a:spcPct val="150000"/>
              </a:lnSpc>
              <a:buFontTx/>
              <a:buChar char="-"/>
            </a:pPr>
            <a:r>
              <a:rPr lang="en-US" sz="2100" dirty="0"/>
              <a:t>The cookie name is used to </a:t>
            </a:r>
            <a:r>
              <a:rPr lang="en-US" sz="2100" b="1" dirty="0"/>
              <a:t>identify a particular cookie from among other cookies stored at the client. </a:t>
            </a:r>
          </a:p>
          <a:p>
            <a:pPr marL="741363" lvl="1" indent="-284163">
              <a:lnSpc>
                <a:spcPct val="150000"/>
              </a:lnSpc>
              <a:buFontTx/>
              <a:buChar char="-"/>
            </a:pPr>
            <a:r>
              <a:rPr lang="en-US" sz="2100" dirty="0"/>
              <a:t>The cookie value is </a:t>
            </a:r>
            <a:r>
              <a:rPr lang="en-US" sz="2100" b="1" dirty="0"/>
              <a:t>data associated with the cookie</a:t>
            </a:r>
            <a:r>
              <a:rPr lang="en-US" sz="2100" dirty="0"/>
              <a:t>. Any character can be used except the following: [] () =," / ? @:;..</a:t>
            </a:r>
          </a:p>
          <a:p>
            <a:pPr marL="741363" lvl="1" indent="-284163">
              <a:lnSpc>
                <a:spcPct val="150000"/>
              </a:lnSpc>
              <a:buFontTx/>
              <a:buChar char="-"/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9144000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Java </a:t>
            </a:r>
            <a:r>
              <a:rPr lang="en-US" sz="2100" dirty="0" err="1"/>
              <a:t>servlet</a:t>
            </a:r>
            <a:r>
              <a:rPr lang="en-US" sz="2100" dirty="0"/>
              <a:t> writes a cookie by passing the constructor of the Cookie object with two arguments.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first argument is a </a:t>
            </a:r>
            <a:r>
              <a:rPr lang="en-US" sz="2100" b="1" dirty="0"/>
              <a:t>String object </a:t>
            </a:r>
            <a:r>
              <a:rPr lang="en-US" sz="2100" dirty="0"/>
              <a:t>that contains the </a:t>
            </a:r>
            <a:r>
              <a:rPr lang="en-US" sz="2100" b="1" dirty="0"/>
              <a:t>name of the cookie.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other argument is a </a:t>
            </a:r>
            <a:r>
              <a:rPr lang="en-US" sz="2100" b="1" dirty="0"/>
              <a:t>String object </a:t>
            </a:r>
            <a:r>
              <a:rPr lang="en-US" sz="2100" dirty="0"/>
              <a:t>that contains the </a:t>
            </a:r>
            <a:r>
              <a:rPr lang="en-US" sz="2100" b="1" dirty="0"/>
              <a:t>value of the cookie</a:t>
            </a:r>
            <a:r>
              <a:rPr lang="en-US" sz="2100" dirty="0"/>
              <a:t>.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following statement illustrates how a cookie is created</a:t>
            </a:r>
          </a:p>
          <a:p>
            <a:pPr marL="1655763" lvl="3" indent="-284163">
              <a:lnSpc>
                <a:spcPct val="150000"/>
              </a:lnSpc>
            </a:pPr>
            <a:r>
              <a:rPr lang="en-US" sz="2100" dirty="0"/>
              <a:t>Cookie </a:t>
            </a:r>
            <a:r>
              <a:rPr lang="en-US" sz="2100" dirty="0" err="1"/>
              <a:t>myCookie</a:t>
            </a:r>
            <a:r>
              <a:rPr lang="en-US" sz="2100" dirty="0"/>
              <a:t> = new Cookie ("</a:t>
            </a:r>
            <a:r>
              <a:rPr lang="en-US" sz="2100" dirty="0" err="1"/>
              <a:t>userID</a:t>
            </a:r>
            <a:r>
              <a:rPr lang="en-US" sz="2100" dirty="0"/>
              <a:t>", “123");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Java </a:t>
            </a:r>
            <a:r>
              <a:rPr lang="en-US" sz="2100" dirty="0" err="1"/>
              <a:t>servlet</a:t>
            </a:r>
            <a:r>
              <a:rPr lang="en-US" sz="2100" dirty="0"/>
              <a:t> must then </a:t>
            </a:r>
            <a:r>
              <a:rPr lang="en-US" sz="2100" b="1" dirty="0"/>
              <a:t>insert the cookie </a:t>
            </a:r>
            <a:r>
              <a:rPr lang="en-US" sz="2100" dirty="0"/>
              <a:t>into the HTTP response header by calling the </a:t>
            </a:r>
            <a:r>
              <a:rPr lang="en-US" sz="2100" b="1" dirty="0" err="1"/>
              <a:t>addCookie</a:t>
            </a:r>
            <a:r>
              <a:rPr lang="en-US" sz="2100" b="1" dirty="0"/>
              <a:t>() </a:t>
            </a:r>
            <a:r>
              <a:rPr lang="en-US" sz="2100" dirty="0"/>
              <a:t>method of the </a:t>
            </a:r>
            <a:r>
              <a:rPr lang="en-US" sz="2100" b="1" dirty="0" err="1"/>
              <a:t>HttpservletResponse</a:t>
            </a:r>
            <a:r>
              <a:rPr lang="en-US" sz="2100" b="1" dirty="0"/>
              <a:t> object.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b="1" dirty="0" err="1"/>
              <a:t>addCookie</a:t>
            </a:r>
            <a:r>
              <a:rPr lang="en-US" sz="2100" b="1" dirty="0"/>
              <a:t>() </a:t>
            </a:r>
            <a:r>
              <a:rPr lang="en-US" sz="2100" dirty="0"/>
              <a:t>method requires one argument.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addCookie</a:t>
            </a:r>
            <a:r>
              <a:rPr lang="en-US" sz="2100" dirty="0"/>
              <a:t>() method must be called before the Java </a:t>
            </a:r>
            <a:r>
              <a:rPr lang="en-US" sz="2100" dirty="0" err="1"/>
              <a:t>servlet</a:t>
            </a:r>
            <a:r>
              <a:rPr lang="en-US" sz="2100" dirty="0"/>
              <a:t> writes the response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38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4163" indent="-284163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Working with Cookies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/>
              <a:t>To add a cookie to the HTTP response header.</a:t>
            </a:r>
          </a:p>
          <a:p>
            <a:pPr algn="ctr">
              <a:lnSpc>
                <a:spcPct val="150000"/>
              </a:lnSpc>
            </a:pPr>
            <a:r>
              <a:rPr lang="en-US" sz="2100" b="1" dirty="0"/>
              <a:t>response .</a:t>
            </a:r>
            <a:r>
              <a:rPr lang="en-US" sz="2100" b="1" dirty="0" err="1"/>
              <a:t>addCookie</a:t>
            </a:r>
            <a:r>
              <a:rPr lang="en-US" sz="2100" b="1" dirty="0"/>
              <a:t> (</a:t>
            </a:r>
            <a:r>
              <a:rPr lang="en-US" sz="2100" b="1" dirty="0" err="1"/>
              <a:t>myCookie</a:t>
            </a:r>
            <a:r>
              <a:rPr lang="en-US" sz="2100" b="1" dirty="0"/>
              <a:t>) ;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To read a cookie by call the </a:t>
            </a:r>
            <a:r>
              <a:rPr lang="en-US" sz="2100" dirty="0" err="1"/>
              <a:t>getCookies</a:t>
            </a:r>
            <a:r>
              <a:rPr lang="en-US" sz="2100" dirty="0"/>
              <a:t>() method of the </a:t>
            </a:r>
            <a:r>
              <a:rPr lang="en-US" sz="2100" dirty="0" err="1"/>
              <a:t>HttpservletRequestobject</a:t>
            </a:r>
            <a:r>
              <a:rPr lang="en-US" sz="2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 </a:t>
            </a:r>
            <a:r>
              <a:rPr lang="en-US" sz="2100" dirty="0" err="1"/>
              <a:t>getCookies</a:t>
            </a:r>
            <a:r>
              <a:rPr lang="en-US" sz="2100" dirty="0"/>
              <a:t>() method returns an array of Cookie objects.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 Java </a:t>
            </a:r>
            <a:r>
              <a:rPr lang="en-US" sz="2100" dirty="0" err="1"/>
              <a:t>servlet</a:t>
            </a:r>
            <a:r>
              <a:rPr lang="en-US" sz="2100" dirty="0"/>
              <a:t> can then step through the array of Cookie objects and retrieve attributes of each cookie by calling the </a:t>
            </a:r>
            <a:r>
              <a:rPr lang="en-US" sz="2100" dirty="0" err="1"/>
              <a:t>getXXX</a:t>
            </a:r>
            <a:r>
              <a:rPr lang="en-US" sz="2100" dirty="0"/>
              <a:t>() method,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	where XXX represent the name of the attribute that you want to retrieve.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 Vs </a:t>
            </a:r>
            <a:r>
              <a:rPr lang="en-US" dirty="0" err="1"/>
              <a:t>DoPost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8001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9B44-02B4-4ED8-AA80-34340000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34031A-3A08-4AFC-A4B0-7ECFB3F9A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153" y="1295400"/>
            <a:ext cx="7133694" cy="44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68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sz="2400" dirty="0" err="1"/>
              <a:t>addCookie</a:t>
            </a:r>
            <a:r>
              <a:rPr lang="en-US" sz="2400" dirty="0"/>
              <a:t>():Append new cookie to existing cookies.</a:t>
            </a:r>
          </a:p>
          <a:p>
            <a:pPr algn="just">
              <a:buNone/>
            </a:pPr>
            <a:r>
              <a:rPr lang="en-US" sz="2400" dirty="0"/>
              <a:t>(Max size is 2 MB)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err="1"/>
              <a:t>setValue</a:t>
            </a:r>
            <a:r>
              <a:rPr lang="en-US" sz="2400" dirty="0"/>
              <a:t>():Modify the attribute value of the cookie.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dirty="0" err="1"/>
              <a:t>getCookies</a:t>
            </a:r>
            <a:r>
              <a:rPr lang="en-IN" sz="2400" dirty="0"/>
              <a:t>( ) :to read the  cookies</a:t>
            </a:r>
            <a:endParaRPr lang="en-US" sz="2400" u="sng" dirty="0"/>
          </a:p>
          <a:p>
            <a:pPr algn="just">
              <a:buFont typeface="Wingdings" pitchFamily="2" charset="2"/>
              <a:buChar char="Ø"/>
            </a:pPr>
            <a:r>
              <a:rPr lang="en-US" sz="2400" u="sng" dirty="0"/>
              <a:t>Adding the cookie to Http response header:</a:t>
            </a:r>
          </a:p>
          <a:p>
            <a:pPr algn="just">
              <a:buNone/>
            </a:pPr>
            <a:r>
              <a:rPr lang="en-US" sz="2400" dirty="0" err="1"/>
              <a:t>response.addCookie</a:t>
            </a:r>
            <a:r>
              <a:rPr lang="en-US" sz="2400" dirty="0"/>
              <a:t>(</a:t>
            </a:r>
            <a:r>
              <a:rPr lang="en-US" sz="2400" dirty="0" err="1"/>
              <a:t>myCookie</a:t>
            </a:r>
            <a:r>
              <a:rPr lang="en-US" sz="2400" dirty="0"/>
              <a:t>);</a:t>
            </a:r>
          </a:p>
          <a:p>
            <a:pPr algn="just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Illustrate with </a:t>
            </a:r>
            <a:r>
              <a:rPr lang="en-US" dirty="0" err="1">
                <a:solidFill>
                  <a:srgbClr val="FF0000"/>
                </a:solidFill>
              </a:rPr>
              <a:t>servlet</a:t>
            </a:r>
            <a:r>
              <a:rPr lang="en-US" dirty="0">
                <a:solidFill>
                  <a:srgbClr val="FF0000"/>
                </a:solidFill>
              </a:rPr>
              <a:t>  program  creation of the cookies .Also  display name and values  the  of cookie.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dirty="0"/>
              <a:t>&lt;html&gt;</a:t>
            </a:r>
          </a:p>
          <a:p>
            <a:pPr>
              <a:buNone/>
            </a:pPr>
            <a:r>
              <a:rPr lang="en-IN" dirty="0"/>
              <a:t>&lt;body&gt;</a:t>
            </a:r>
          </a:p>
          <a:p>
            <a:pPr>
              <a:buNone/>
            </a:pPr>
            <a:r>
              <a:rPr lang="en-IN" dirty="0"/>
              <a:t>&lt;</a:t>
            </a:r>
            <a:r>
              <a:rPr lang="en-IN" dirty="0" err="1"/>
              <a:t>center</a:t>
            </a:r>
            <a:r>
              <a:rPr lang="en-IN" dirty="0"/>
              <a:t>&gt;</a:t>
            </a:r>
          </a:p>
          <a:p>
            <a:pPr>
              <a:buNone/>
            </a:pPr>
            <a:r>
              <a:rPr lang="en-IN" dirty="0"/>
              <a:t>&lt;form name="Form1"</a:t>
            </a:r>
          </a:p>
          <a:p>
            <a:pPr>
              <a:buNone/>
            </a:pPr>
            <a:r>
              <a:rPr lang="en-IN" dirty="0"/>
              <a:t>method="post"</a:t>
            </a:r>
          </a:p>
          <a:p>
            <a:pPr>
              <a:buNone/>
            </a:pPr>
            <a:r>
              <a:rPr lang="en-IN"/>
              <a:t>action="/</a:t>
            </a:r>
            <a:r>
              <a:rPr lang="en-IN" dirty="0" err="1"/>
              <a:t>servlet</a:t>
            </a:r>
            <a:r>
              <a:rPr lang="en-IN" dirty="0"/>
              <a:t>/</a:t>
            </a:r>
            <a:r>
              <a:rPr lang="en-IN" dirty="0" err="1"/>
              <a:t>AddCookieServlet</a:t>
            </a:r>
            <a:r>
              <a:rPr lang="en-IN" dirty="0"/>
              <a:t>"&gt;</a:t>
            </a:r>
          </a:p>
          <a:p>
            <a:pPr>
              <a:buNone/>
            </a:pPr>
            <a:r>
              <a:rPr lang="en-IN" dirty="0"/>
              <a:t>&lt;B&gt;Enter a value for </a:t>
            </a:r>
            <a:r>
              <a:rPr lang="en-IN" dirty="0" err="1"/>
              <a:t>MyCookie</a:t>
            </a:r>
            <a:r>
              <a:rPr lang="en-IN" dirty="0"/>
              <a:t>:&lt;/B&gt;</a:t>
            </a:r>
          </a:p>
          <a:p>
            <a:pPr>
              <a:buNone/>
            </a:pPr>
            <a:r>
              <a:rPr lang="en-IN" dirty="0"/>
              <a:t>&lt;input type=textbox name="data" size=25 value=""&gt;</a:t>
            </a:r>
          </a:p>
          <a:p>
            <a:pPr>
              <a:buNone/>
            </a:pPr>
            <a:r>
              <a:rPr lang="en-IN" dirty="0"/>
              <a:t>&lt;input type=submit value="Submit"&gt;</a:t>
            </a:r>
          </a:p>
          <a:p>
            <a:pPr>
              <a:buNone/>
            </a:pPr>
            <a:r>
              <a:rPr lang="en-IN" dirty="0"/>
              <a:t>&lt;/form&gt;</a:t>
            </a:r>
          </a:p>
          <a:p>
            <a:pPr>
              <a:buNone/>
            </a:pPr>
            <a:r>
              <a:rPr lang="en-IN" dirty="0"/>
              <a:t>&lt;/body&gt;</a:t>
            </a:r>
          </a:p>
          <a:p>
            <a:pPr>
              <a:buNone/>
            </a:pPr>
            <a:r>
              <a:rPr lang="en-IN" dirty="0"/>
              <a:t>&lt;/html&gt;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534400" cy="647700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import java.io.*;</a:t>
            </a:r>
          </a:p>
          <a:p>
            <a:pPr>
              <a:buNone/>
            </a:pPr>
            <a:r>
              <a:rPr lang="en-I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import </a:t>
            </a:r>
            <a:r>
              <a:rPr lang="en-IN" sz="16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javax.servlet</a:t>
            </a:r>
            <a:r>
              <a:rPr lang="en-I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import </a:t>
            </a:r>
            <a:r>
              <a:rPr lang="en-IN" sz="16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javax.servlet.http</a:t>
            </a:r>
            <a:r>
              <a:rPr lang="en-IN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.*; 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public class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AddCookieServlet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extends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HttpServlet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public void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doPost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HttpServletRequest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request,HttpServletResponse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response)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throws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ServletException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IOException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// Get parameter from HTTP request.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String data =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request.getParameter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("data");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// Write output to browser.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response.setContentType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("text/html");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PrintWriter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out =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response.getWriter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out.println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("&lt;B&gt;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MyCookie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has been set to");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out.println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(data);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// Create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cookie.object</a:t>
            </a:r>
            <a:endParaRPr lang="en-IN" sz="16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Cookie 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cookie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 = new Cookie("</a:t>
            </a:r>
            <a:r>
              <a:rPr lang="en-IN" sz="1600" dirty="0" err="1">
                <a:latin typeface="Arial" pitchFamily="34" charset="0"/>
                <a:cs typeface="Arial" pitchFamily="34" charset="0"/>
              </a:rPr>
              <a:t>MyCookie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", data);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// Add this to HTTP response.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response.addCookie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(cookie);</a:t>
            </a:r>
          </a:p>
          <a:p>
            <a:pPr>
              <a:buNone/>
            </a:pPr>
            <a:r>
              <a:rPr lang="en-IN" sz="1600" dirty="0" err="1">
                <a:latin typeface="Arial" pitchFamily="34" charset="0"/>
                <a:cs typeface="Arial" pitchFamily="34" charset="0"/>
              </a:rPr>
              <a:t>out.close</a:t>
            </a:r>
            <a:r>
              <a:rPr lang="en-IN" sz="1600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IN" sz="16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59436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import java.io.*;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import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javax.servlet</a:t>
            </a:r>
            <a:r>
              <a:rPr lang="en-IN" dirty="0"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import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javax.servlet.http</a:t>
            </a:r>
            <a:r>
              <a:rPr lang="en-IN" dirty="0"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public class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GetCookiesServlet</a:t>
            </a:r>
            <a:r>
              <a:rPr lang="en-IN" dirty="0">
                <a:latin typeface="Arial" pitchFamily="34" charset="0"/>
                <a:cs typeface="Arial" pitchFamily="34" charset="0"/>
              </a:rPr>
              <a:t> extends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HttpServlet</a:t>
            </a:r>
            <a:r>
              <a:rPr lang="en-IN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public void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doGet</a:t>
            </a:r>
            <a:r>
              <a:rPr lang="en-IN" dirty="0">
                <a:latin typeface="Arial" pitchFamily="34" charset="0"/>
                <a:cs typeface="Arial" pitchFamily="34" charset="0"/>
              </a:rPr>
              <a:t>(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HttpServletRequest</a:t>
            </a:r>
            <a:r>
              <a:rPr lang="en-IN" dirty="0">
                <a:latin typeface="Arial" pitchFamily="34" charset="0"/>
                <a:cs typeface="Arial" pitchFamily="34" charset="0"/>
              </a:rPr>
              <a:t> request,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HttpServletResponse</a:t>
            </a:r>
            <a:r>
              <a:rPr lang="en-IN" dirty="0">
                <a:latin typeface="Arial" pitchFamily="34" charset="0"/>
                <a:cs typeface="Arial" pitchFamily="34" charset="0"/>
              </a:rPr>
              <a:t> response)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throws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ServletException</a:t>
            </a:r>
            <a:r>
              <a:rPr lang="en-IN" dirty="0">
                <a:latin typeface="Arial" pitchFamily="34" charset="0"/>
                <a:cs typeface="Arial" pitchFamily="34" charset="0"/>
              </a:rPr>
              <a:t>,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IOException</a:t>
            </a:r>
            <a:r>
              <a:rPr lang="en-IN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// Get cookies from header of HTTP request.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Cookie[] cookies =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request.getCookies</a:t>
            </a:r>
            <a:r>
              <a:rPr lang="en-IN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// Display these cookies.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response.setContentType</a:t>
            </a:r>
            <a:r>
              <a:rPr lang="en-IN" dirty="0">
                <a:latin typeface="Arial" pitchFamily="34" charset="0"/>
                <a:cs typeface="Arial" pitchFamily="34" charset="0"/>
              </a:rPr>
              <a:t>("text/html");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PrintWriter</a:t>
            </a:r>
            <a:r>
              <a:rPr lang="en-IN" dirty="0">
                <a:latin typeface="Arial" pitchFamily="34" charset="0"/>
                <a:cs typeface="Arial" pitchFamily="34" charset="0"/>
              </a:rPr>
              <a:t> out =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response.getWriter</a:t>
            </a:r>
            <a:r>
              <a:rPr lang="en-IN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out.println</a:t>
            </a:r>
            <a:r>
              <a:rPr lang="en-IN" dirty="0">
                <a:latin typeface="Arial" pitchFamily="34" charset="0"/>
                <a:cs typeface="Arial" pitchFamily="34" charset="0"/>
              </a:rPr>
              <a:t>("&lt;B&gt;");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for(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IN" dirty="0"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IN" dirty="0">
                <a:latin typeface="Arial" pitchFamily="34" charset="0"/>
                <a:cs typeface="Arial" pitchFamily="34" charset="0"/>
              </a:rPr>
              <a:t> = 0;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IN" dirty="0">
                <a:latin typeface="Arial" pitchFamily="34" charset="0"/>
                <a:cs typeface="Arial" pitchFamily="34" charset="0"/>
              </a:rPr>
              <a:t> &lt;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cookies.length</a:t>
            </a:r>
            <a:r>
              <a:rPr lang="en-IN" dirty="0">
                <a:latin typeface="Arial" pitchFamily="34" charset="0"/>
                <a:cs typeface="Arial" pitchFamily="34" charset="0"/>
              </a:rPr>
              <a:t>;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IN" dirty="0">
                <a:latin typeface="Arial" pitchFamily="34" charset="0"/>
                <a:cs typeface="Arial" pitchFamily="34" charset="0"/>
              </a:rPr>
              <a:t>++) {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String name = cookies[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IN" dirty="0">
                <a:latin typeface="Arial" pitchFamily="34" charset="0"/>
                <a:cs typeface="Arial" pitchFamily="34" charset="0"/>
              </a:rPr>
              <a:t>].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getName</a:t>
            </a:r>
            <a:r>
              <a:rPr lang="en-IN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String value = cookies[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IN" dirty="0">
                <a:latin typeface="Arial" pitchFamily="34" charset="0"/>
                <a:cs typeface="Arial" pitchFamily="34" charset="0"/>
              </a:rPr>
              <a:t>].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getValue</a:t>
            </a:r>
            <a:r>
              <a:rPr lang="en-IN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out.println</a:t>
            </a:r>
            <a:r>
              <a:rPr lang="en-IN" dirty="0">
                <a:latin typeface="Arial" pitchFamily="34" charset="0"/>
                <a:cs typeface="Arial" pitchFamily="34" charset="0"/>
              </a:rPr>
              <a:t>("name = " + name +"; value = " + value);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IN" dirty="0" err="1">
                <a:latin typeface="Arial" pitchFamily="34" charset="0"/>
                <a:cs typeface="Arial" pitchFamily="34" charset="0"/>
              </a:rPr>
              <a:t>out.close</a:t>
            </a:r>
            <a:r>
              <a:rPr lang="en-IN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IN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Tracking Sessions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74345"/>
            <a:ext cx="9144000" cy="682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</a:t>
            </a:r>
            <a:r>
              <a:rPr lang="en-US" sz="2100" b="1" dirty="0"/>
              <a:t>session</a:t>
            </a:r>
            <a:r>
              <a:rPr lang="en-US" sz="2100" dirty="0"/>
              <a:t> is created </a:t>
            </a:r>
            <a:r>
              <a:rPr lang="en-US" sz="2100" b="1" dirty="0"/>
              <a:t>each time a client requests service </a:t>
            </a:r>
            <a:r>
              <a:rPr lang="en-US" sz="2100" dirty="0"/>
              <a:t>from a Java </a:t>
            </a:r>
            <a:r>
              <a:rPr lang="en-US" sz="2100" dirty="0" err="1"/>
              <a:t>servlet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Java </a:t>
            </a:r>
            <a:r>
              <a:rPr lang="en-US" sz="2100" dirty="0" err="1"/>
              <a:t>servlet</a:t>
            </a:r>
            <a:r>
              <a:rPr lang="en-US" sz="2100" dirty="0"/>
              <a:t> processes the request and responds accordingly, after which the </a:t>
            </a:r>
            <a:r>
              <a:rPr lang="en-US" sz="2100" b="1" dirty="0"/>
              <a:t>session is terminated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Many times the same client follows with </a:t>
            </a:r>
            <a:r>
              <a:rPr lang="en-US" sz="2100" b="1" dirty="0"/>
              <a:t>another request </a:t>
            </a:r>
            <a:r>
              <a:rPr lang="en-US" sz="2100" dirty="0"/>
              <a:t>to the same Java </a:t>
            </a:r>
            <a:r>
              <a:rPr lang="en-US" sz="2100" dirty="0" err="1"/>
              <a:t>servlet</a:t>
            </a:r>
            <a:r>
              <a:rPr lang="en-US" sz="2100" dirty="0"/>
              <a:t>, and </a:t>
            </a:r>
            <a:r>
              <a:rPr lang="en-US" sz="2100" b="1" dirty="0"/>
              <a:t>the Java </a:t>
            </a:r>
            <a:r>
              <a:rPr lang="en-US" sz="2100" b="1" dirty="0" err="1"/>
              <a:t>servlet</a:t>
            </a:r>
            <a:r>
              <a:rPr lang="en-US" sz="2100" b="1" dirty="0"/>
              <a:t> requires information regarding the previous session to process the current request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However, </a:t>
            </a:r>
            <a:r>
              <a:rPr lang="en-US" sz="2100" b="1" dirty="0"/>
              <a:t>HTTP is a stateless protocol</a:t>
            </a:r>
            <a:r>
              <a:rPr lang="en-US" sz="2100" dirty="0"/>
              <a:t>, meaning that t</a:t>
            </a:r>
            <a:r>
              <a:rPr lang="en-US" sz="2100" b="1" dirty="0"/>
              <a:t>here isn’t any holdover from previous sessions.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Therefore, there is no way to track sessions using HTTP.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Java </a:t>
            </a:r>
            <a:r>
              <a:rPr lang="en-US" sz="2100" dirty="0" err="1"/>
              <a:t>servlet</a:t>
            </a:r>
            <a:r>
              <a:rPr lang="en-US" sz="2100" dirty="0"/>
              <a:t> is capable of tracking sessions by using the </a:t>
            </a:r>
            <a:r>
              <a:rPr lang="en-US" sz="2100" b="1" dirty="0" err="1"/>
              <a:t>HttpSession</a:t>
            </a:r>
            <a:r>
              <a:rPr lang="en-US" sz="2100" b="1" dirty="0"/>
              <a:t> API.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HttpSession</a:t>
            </a:r>
            <a:r>
              <a:rPr lang="en-US" sz="2100" dirty="0"/>
              <a:t> API uses the </a:t>
            </a:r>
            <a:r>
              <a:rPr lang="en-US" sz="2100" dirty="0" err="1"/>
              <a:t>HttpSession</a:t>
            </a:r>
            <a:r>
              <a:rPr lang="en-US" sz="2100" dirty="0"/>
              <a:t> object that is associated with the</a:t>
            </a:r>
            <a:br>
              <a:rPr lang="en-US" sz="2100" dirty="0"/>
            </a:br>
            <a:r>
              <a:rPr lang="en-US" sz="2100" b="1" dirty="0" err="1"/>
              <a:t>HttpservletRequest</a:t>
            </a:r>
            <a:r>
              <a:rPr lang="en-US" sz="2100" dirty="0"/>
              <a:t> to determine if the request is a continuation from an existing</a:t>
            </a:r>
            <a:br>
              <a:rPr lang="en-US" sz="2100" dirty="0"/>
            </a:br>
            <a:r>
              <a:rPr lang="en-US" sz="2100" dirty="0"/>
              <a:t>session or is a new session.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7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Java </a:t>
            </a:r>
            <a:r>
              <a:rPr lang="en-US" sz="2100" dirty="0" err="1"/>
              <a:t>servlet</a:t>
            </a:r>
            <a:r>
              <a:rPr lang="en-US" sz="2100" dirty="0"/>
              <a:t> calls the </a:t>
            </a:r>
            <a:r>
              <a:rPr lang="en-US" sz="2100" b="1" dirty="0" err="1"/>
              <a:t>getSession</a:t>
            </a:r>
            <a:r>
              <a:rPr lang="en-US" sz="2100" b="1" dirty="0"/>
              <a:t>() </a:t>
            </a:r>
            <a:r>
              <a:rPr lang="en-US" sz="2100" dirty="0"/>
              <a:t>method</a:t>
            </a:r>
            <a:r>
              <a:rPr lang="en-US" sz="2100" b="1" dirty="0"/>
              <a:t> </a:t>
            </a:r>
            <a:r>
              <a:rPr lang="en-US" sz="2100" dirty="0"/>
              <a:t>of the </a:t>
            </a:r>
            <a:r>
              <a:rPr lang="en-US" sz="2100" dirty="0" err="1"/>
              <a:t>HittpservietRequest</a:t>
            </a:r>
            <a:r>
              <a:rPr lang="en-US" sz="2100" dirty="0"/>
              <a:t> object, which returns an </a:t>
            </a:r>
            <a:r>
              <a:rPr lang="en-US" sz="2100" dirty="0" err="1"/>
              <a:t>HttpSession</a:t>
            </a:r>
            <a:r>
              <a:rPr lang="en-US" sz="2100" dirty="0"/>
              <a:t> object if it is a </a:t>
            </a:r>
            <a:r>
              <a:rPr lang="en-US" sz="2100" b="1" dirty="0"/>
              <a:t>new session.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b="1" dirty="0" err="1"/>
              <a:t>getSession</a:t>
            </a:r>
            <a:r>
              <a:rPr lang="en-US" sz="2100" b="1" dirty="0"/>
              <a:t>() </a:t>
            </a:r>
            <a:r>
              <a:rPr lang="en-US" sz="2100" dirty="0"/>
              <a:t>method requires one argument, which is a </a:t>
            </a:r>
            <a:r>
              <a:rPr lang="en-US" sz="2100" dirty="0" err="1"/>
              <a:t>boolean</a:t>
            </a:r>
            <a:r>
              <a:rPr lang="en-US" sz="2100" dirty="0"/>
              <a:t> true.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following statement illustrates how this is written: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If the </a:t>
            </a:r>
            <a:r>
              <a:rPr lang="en-US" sz="2100" dirty="0" err="1"/>
              <a:t>getSession</a:t>
            </a:r>
            <a:r>
              <a:rPr lang="en-US" sz="2100" dirty="0"/>
              <a:t>() method </a:t>
            </a:r>
            <a:r>
              <a:rPr lang="en-US" sz="2100" b="1" dirty="0"/>
              <a:t>doesn’t use an argument</a:t>
            </a:r>
            <a:r>
              <a:rPr lang="en-US" sz="2100" dirty="0"/>
              <a:t>, then the </a:t>
            </a:r>
            <a:r>
              <a:rPr lang="en-US" sz="2100" dirty="0" err="1"/>
              <a:t>getSession</a:t>
            </a:r>
            <a:r>
              <a:rPr lang="en-US" sz="2100" dirty="0"/>
              <a:t>() method returns either the </a:t>
            </a:r>
            <a:r>
              <a:rPr lang="en-US" sz="2100" b="1" dirty="0"/>
              <a:t>existing session </a:t>
            </a:r>
            <a:r>
              <a:rPr lang="en-US" sz="2100" dirty="0"/>
              <a:t>or the </a:t>
            </a:r>
            <a:r>
              <a:rPr lang="en-US" sz="2100" dirty="0" err="1"/>
              <a:t>getSession</a:t>
            </a:r>
            <a:r>
              <a:rPr lang="en-US" sz="2100" dirty="0"/>
              <a:t>() method creates a </a:t>
            </a:r>
            <a:r>
              <a:rPr lang="en-US" sz="2100" b="1" dirty="0"/>
              <a:t>new session </a:t>
            </a:r>
            <a:r>
              <a:rPr lang="en-US" sz="2100" dirty="0"/>
              <a:t>and returns the session object.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If the </a:t>
            </a:r>
            <a:r>
              <a:rPr lang="en-US" sz="2100" dirty="0" err="1"/>
              <a:t>getSession</a:t>
            </a:r>
            <a:r>
              <a:rPr lang="en-US" sz="2100" dirty="0"/>
              <a:t>() method takes a </a:t>
            </a:r>
            <a:r>
              <a:rPr lang="en-US" sz="2100" b="1" dirty="0" err="1"/>
              <a:t>boolean</a:t>
            </a:r>
            <a:r>
              <a:rPr lang="en-US" sz="2100" b="1" dirty="0"/>
              <a:t> true </a:t>
            </a:r>
            <a:r>
              <a:rPr lang="en-US" sz="2100" dirty="0"/>
              <a:t>as an argument, the </a:t>
            </a:r>
            <a:r>
              <a:rPr lang="en-US" sz="2100" dirty="0" err="1"/>
              <a:t>getSession</a:t>
            </a:r>
            <a:r>
              <a:rPr lang="en-US" sz="2100" dirty="0"/>
              <a:t>() method returns the </a:t>
            </a:r>
            <a:r>
              <a:rPr lang="en-US" sz="2100" b="1" dirty="0"/>
              <a:t>current session </a:t>
            </a:r>
            <a:r>
              <a:rPr lang="en-US" sz="2100" dirty="0"/>
              <a:t>as a </a:t>
            </a:r>
            <a:r>
              <a:rPr lang="en-US" sz="2100" b="1" dirty="0"/>
              <a:t>session object. </a:t>
            </a:r>
          </a:p>
          <a:p>
            <a:pPr marL="284163" indent="-2841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If the current session doesn’t exist, the </a:t>
            </a:r>
            <a:r>
              <a:rPr lang="en-US" sz="2100" dirty="0" err="1"/>
              <a:t>getSession</a:t>
            </a:r>
            <a:r>
              <a:rPr lang="en-US" sz="2100" dirty="0"/>
              <a:t>() method </a:t>
            </a:r>
            <a:r>
              <a:rPr lang="en-US" sz="2100" b="1" dirty="0"/>
              <a:t>creates a new session</a:t>
            </a:r>
            <a:r>
              <a:rPr lang="en-US" sz="2100" dirty="0"/>
              <a:t> and returns a session object.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D1648-ED94-4467-B662-042F58F8FE7D}"/>
              </a:ext>
            </a:extLst>
          </p:cNvPr>
          <p:cNvSpPr/>
          <p:nvPr/>
        </p:nvSpPr>
        <p:spPr>
          <a:xfrm>
            <a:off x="76200" y="5374485"/>
            <a:ext cx="9144000" cy="107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If the current session doesn’t exist, the </a:t>
            </a:r>
            <a:r>
              <a:rPr lang="en-US" sz="2100" dirty="0" err="1"/>
              <a:t>getSession</a:t>
            </a:r>
            <a:r>
              <a:rPr lang="en-US" sz="2100" dirty="0"/>
              <a:t>() method </a:t>
            </a:r>
            <a:r>
              <a:rPr lang="en-US" sz="2100" b="1" dirty="0"/>
              <a:t>returns a null.</a:t>
            </a:r>
          </a:p>
          <a:p>
            <a:pPr marL="1139825" lvl="2" indent="-225425">
              <a:lnSpc>
                <a:spcPct val="150000"/>
              </a:lnSpc>
            </a:pPr>
            <a:r>
              <a:rPr lang="en-US" sz="2400" dirty="0" err="1"/>
              <a:t>HttpSession</a:t>
            </a:r>
            <a:r>
              <a:rPr lang="en-US" sz="2400" dirty="0"/>
              <a:t> </a:t>
            </a:r>
            <a:r>
              <a:rPr lang="en-US" sz="2400" dirty="0" err="1"/>
              <a:t>sl</a:t>
            </a:r>
            <a:r>
              <a:rPr lang="en-US" sz="2400" dirty="0"/>
              <a:t> = </a:t>
            </a:r>
            <a:r>
              <a:rPr lang="en-US" sz="2400" dirty="0" err="1">
                <a:hlinkClick r:id="rId2"/>
              </a:rPr>
              <a:t>request.getSession</a:t>
            </a:r>
            <a:r>
              <a:rPr lang="en-US" sz="2400" dirty="0"/>
              <a:t>(true);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rgbClr val="FF0000"/>
                </a:solidFill>
              </a:rPr>
              <a:t>Write </a:t>
            </a:r>
            <a:r>
              <a:rPr lang="en-US" sz="2800" dirty="0" err="1">
                <a:solidFill>
                  <a:srgbClr val="FF0000"/>
                </a:solidFill>
              </a:rPr>
              <a:t>servlet</a:t>
            </a:r>
            <a:r>
              <a:rPr lang="en-US" sz="2800" dirty="0">
                <a:solidFill>
                  <a:srgbClr val="FF0000"/>
                </a:solidFill>
              </a:rPr>
              <a:t> program to </a:t>
            </a:r>
            <a:r>
              <a:rPr lang="en-IN" sz="2800" dirty="0">
                <a:solidFill>
                  <a:srgbClr val="FF0000"/>
                </a:solidFill>
                <a:cs typeface="Arial" pitchFamily="34" charset="0"/>
              </a:rPr>
              <a:t>Display date/time of last access </a:t>
            </a:r>
            <a:r>
              <a:rPr lang="en-US" sz="2800" dirty="0">
                <a:solidFill>
                  <a:srgbClr val="FF0000"/>
                </a:solidFill>
              </a:rPr>
              <a:t>and also d</a:t>
            </a:r>
            <a:r>
              <a:rPr lang="en-IN" sz="2800" dirty="0" err="1">
                <a:solidFill>
                  <a:srgbClr val="FF0000"/>
                </a:solidFill>
                <a:cs typeface="Arial" pitchFamily="34" charset="0"/>
              </a:rPr>
              <a:t>isplay</a:t>
            </a:r>
            <a:r>
              <a:rPr lang="en-IN" sz="2800" dirty="0">
                <a:solidFill>
                  <a:srgbClr val="FF0000"/>
                </a:solidFill>
                <a:cs typeface="Arial" pitchFamily="34" charset="0"/>
              </a:rPr>
              <a:t> current date/time.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import java.io.*;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import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java.util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import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javax.servlet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import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javax.servlet.http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public class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DateServlet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extends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HttpServlet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public void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doGet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HttpServletRequest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request,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HttpServletResponse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response)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throws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ServletException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IOException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{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// Get the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HttpSession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object.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HttpSession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hs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=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request.getSession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(true);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// Get writer.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response.setContentType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("text/html");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PrintWriter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pw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=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response.getWriter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pw.print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("&lt;B&gt;");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// Display date/time of last access.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Date 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date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 = (Date)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hs.getAttribute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("date");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if(date != null) {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pw.print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("Last access: " + date + "&lt;</a:t>
            </a:r>
            <a:r>
              <a:rPr lang="en-IN" sz="1400" b="1" dirty="0" err="1">
                <a:latin typeface="Arial" pitchFamily="34" charset="0"/>
                <a:cs typeface="Arial" pitchFamily="34" charset="0"/>
              </a:rPr>
              <a:t>br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&gt;");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// Display current date/time.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date = new Date();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hs.setAttribute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("date", date);</a:t>
            </a:r>
          </a:p>
          <a:p>
            <a:pPr>
              <a:buNone/>
            </a:pPr>
            <a:r>
              <a:rPr lang="en-IN" sz="1400" b="1" dirty="0" err="1">
                <a:latin typeface="Arial" pitchFamily="34" charset="0"/>
                <a:cs typeface="Arial" pitchFamily="34" charset="0"/>
              </a:rPr>
              <a:t>pw.println</a:t>
            </a:r>
            <a:r>
              <a:rPr lang="en-IN" sz="1400" b="1" dirty="0">
                <a:latin typeface="Arial" pitchFamily="34" charset="0"/>
                <a:cs typeface="Arial" pitchFamily="34" charset="0"/>
              </a:rPr>
              <a:t>("Current date: " + date);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IN" sz="1400" b="1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A60D-CA14-468D-8C22-FBC3A180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Java Servlet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EDAE-571F-4B54-9720-5A4BCBFE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IN" dirty="0">
                <a:solidFill>
                  <a:srgbClr val="FF0000"/>
                </a:solidFill>
              </a:rPr>
              <a:t>import java.io.*;</a:t>
            </a:r>
          </a:p>
          <a:p>
            <a:pPr algn="just">
              <a:buNone/>
            </a:pPr>
            <a:r>
              <a:rPr lang="en-IN" dirty="0">
                <a:solidFill>
                  <a:srgbClr val="FF0000"/>
                </a:solidFill>
              </a:rPr>
              <a:t>import </a:t>
            </a:r>
            <a:r>
              <a:rPr lang="en-IN" dirty="0" err="1">
                <a:solidFill>
                  <a:srgbClr val="FF0000"/>
                </a:solidFill>
              </a:rPr>
              <a:t>javax.servlet</a:t>
            </a:r>
            <a:r>
              <a:rPr lang="en-IN" dirty="0">
                <a:solidFill>
                  <a:srgbClr val="FF0000"/>
                </a:solidFill>
              </a:rPr>
              <a:t>.*;</a:t>
            </a:r>
          </a:p>
          <a:p>
            <a:pPr algn="just">
              <a:buNone/>
            </a:pPr>
            <a:r>
              <a:rPr lang="en-IN" dirty="0">
                <a:solidFill>
                  <a:srgbClr val="FF0000"/>
                </a:solidFill>
              </a:rPr>
              <a:t>import javax.servlet.http.* ;</a:t>
            </a:r>
          </a:p>
          <a:p>
            <a:pPr algn="just">
              <a:buNone/>
            </a:pPr>
            <a:r>
              <a:rPr lang="en-IN" dirty="0"/>
              <a:t>public class </a:t>
            </a:r>
            <a:r>
              <a:rPr lang="en-IN" dirty="0" err="1"/>
              <a:t>HelloServlet</a:t>
            </a:r>
            <a:r>
              <a:rPr lang="en-IN" dirty="0"/>
              <a:t> extends </a:t>
            </a:r>
            <a:r>
              <a:rPr lang="en-IN" dirty="0" err="1"/>
              <a:t>Httpservlet</a:t>
            </a:r>
            <a:r>
              <a:rPr lang="en-IN" dirty="0"/>
              <a:t> {</a:t>
            </a:r>
          </a:p>
          <a:p>
            <a:pPr algn="just">
              <a:buNone/>
            </a:pPr>
            <a:r>
              <a:rPr lang="en-IN" dirty="0"/>
              <a:t>public void </a:t>
            </a:r>
            <a:r>
              <a:rPr lang="en-IN" dirty="0" err="1"/>
              <a:t>doGet</a:t>
            </a:r>
            <a:r>
              <a:rPr lang="en-IN" dirty="0"/>
              <a:t>(</a:t>
            </a:r>
            <a:r>
              <a:rPr lang="en-IN" dirty="0" err="1"/>
              <a:t>HttpservletRequest</a:t>
            </a:r>
            <a:r>
              <a:rPr lang="en-IN" dirty="0"/>
              <a:t> request,</a:t>
            </a:r>
          </a:p>
          <a:p>
            <a:pPr algn="just">
              <a:buNone/>
            </a:pPr>
            <a:r>
              <a:rPr lang="en-IN" dirty="0" err="1"/>
              <a:t>HttpservletResponse</a:t>
            </a:r>
            <a:r>
              <a:rPr lang="en-IN" dirty="0"/>
              <a:t> response)</a:t>
            </a:r>
          </a:p>
          <a:p>
            <a:pPr algn="just">
              <a:buNone/>
            </a:pPr>
            <a:r>
              <a:rPr lang="en-IN" dirty="0"/>
              <a:t>throws </a:t>
            </a:r>
            <a:r>
              <a:rPr lang="en-IN" dirty="0" err="1"/>
              <a:t>ServletException</a:t>
            </a:r>
            <a:r>
              <a:rPr lang="en-IN" dirty="0"/>
              <a:t>, </a:t>
            </a:r>
            <a:r>
              <a:rPr lang="en-IN" dirty="0" err="1"/>
              <a:t>IOException</a:t>
            </a:r>
            <a:r>
              <a:rPr lang="en-IN" dirty="0"/>
              <a:t> {</a:t>
            </a:r>
          </a:p>
          <a:p>
            <a:pPr algn="just">
              <a:buNone/>
            </a:pPr>
            <a:r>
              <a:rPr lang="en-IN" dirty="0" err="1"/>
              <a:t>response.setContentType</a:t>
            </a:r>
            <a:r>
              <a:rPr lang="en-IN" dirty="0"/>
              <a:t>("text/html");</a:t>
            </a:r>
          </a:p>
          <a:p>
            <a:pPr algn="just">
              <a:buNone/>
            </a:pPr>
            <a:r>
              <a:rPr lang="en-IN" dirty="0" err="1"/>
              <a:t>PrintWriter</a:t>
            </a:r>
            <a:r>
              <a:rPr lang="en-IN" dirty="0"/>
              <a:t> out = </a:t>
            </a:r>
            <a:r>
              <a:rPr lang="en-IN" dirty="0" err="1"/>
              <a:t>response.getWriter</a:t>
            </a:r>
            <a:r>
              <a:rPr lang="en-IN" dirty="0"/>
              <a:t>();</a:t>
            </a:r>
          </a:p>
          <a:p>
            <a:pPr algn="just">
              <a:buNone/>
            </a:pPr>
            <a:r>
              <a:rPr lang="en-IN" dirty="0" err="1"/>
              <a:t>out.println</a:t>
            </a:r>
            <a:r>
              <a:rPr lang="en-IN" dirty="0"/>
              <a:t>("&lt;B&gt;Hello!");</a:t>
            </a:r>
          </a:p>
          <a:p>
            <a:pPr algn="just">
              <a:buNone/>
            </a:pPr>
            <a:r>
              <a:rPr lang="en-IN" dirty="0" err="1"/>
              <a:t>out.close</a:t>
            </a:r>
            <a:r>
              <a:rPr lang="en-IN" dirty="0"/>
              <a:t>();</a:t>
            </a:r>
          </a:p>
          <a:p>
            <a:pPr algn="just">
              <a:buNone/>
            </a:pPr>
            <a:r>
              <a:rPr lang="en-IN" dirty="0"/>
              <a:t>}</a:t>
            </a:r>
          </a:p>
          <a:p>
            <a:pPr algn="just">
              <a:buNone/>
            </a:pPr>
            <a:r>
              <a:rPr lang="en-IN" dirty="0"/>
              <a:t>}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28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JSP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Server side program similar in design and functionality to Java servlet.</a:t>
            </a:r>
          </a:p>
          <a:p>
            <a:pPr algn="just"/>
            <a:r>
              <a:rPr lang="en-US" sz="2400" dirty="0"/>
              <a:t>Written in HTML rather java programming language.</a:t>
            </a:r>
          </a:p>
          <a:p>
            <a:pPr algn="just"/>
            <a:r>
              <a:rPr lang="en-US" sz="2400" dirty="0"/>
              <a:t>Converted to a java servlet when client request the </a:t>
            </a:r>
            <a:r>
              <a:rPr lang="en-US" sz="2400" dirty="0" err="1"/>
              <a:t>jsp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However, a JSP offers basically the </a:t>
            </a:r>
            <a:r>
              <a:rPr lang="en-US" sz="2400" b="1" dirty="0"/>
              <a:t>same features </a:t>
            </a:r>
            <a:r>
              <a:rPr lang="en-US" sz="2400" dirty="0"/>
              <a:t>found in a </a:t>
            </a:r>
            <a:r>
              <a:rPr lang="en-US" sz="2400" b="1" dirty="0"/>
              <a:t>Java servlet </a:t>
            </a:r>
            <a:r>
              <a:rPr lang="en-US" sz="2400" dirty="0"/>
              <a:t>and JSP is </a:t>
            </a:r>
            <a:r>
              <a:rPr lang="en-US" sz="2400" b="1" dirty="0">
                <a:solidFill>
                  <a:srgbClr val="FF0000"/>
                </a:solidFill>
              </a:rPr>
              <a:t>converted</a:t>
            </a:r>
            <a:r>
              <a:rPr lang="en-US" sz="2400" dirty="0"/>
              <a:t> to a Java </a:t>
            </a:r>
            <a:r>
              <a:rPr lang="en-US" sz="2400" dirty="0" err="1"/>
              <a:t>servelet</a:t>
            </a:r>
            <a:r>
              <a:rPr lang="en-US" sz="2400" dirty="0"/>
              <a:t> the </a:t>
            </a:r>
            <a:r>
              <a:rPr lang="en-US" sz="2400" b="1" dirty="0"/>
              <a:t>first time that a client requests the JSP.</a:t>
            </a:r>
          </a:p>
          <a:p>
            <a:pPr algn="just"/>
            <a:endParaRPr 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jspInt</a:t>
            </a:r>
            <a:r>
              <a:rPr lang="en-US" sz="2800" dirty="0"/>
              <a:t>()</a:t>
            </a:r>
          </a:p>
          <a:p>
            <a:r>
              <a:rPr lang="en-US" sz="2800" dirty="0"/>
              <a:t>service()</a:t>
            </a:r>
          </a:p>
          <a:p>
            <a:r>
              <a:rPr lang="en-US" sz="2800" dirty="0" err="1"/>
              <a:t>jspDestroy</a:t>
            </a:r>
            <a:r>
              <a:rPr lang="en-US" sz="2800" dirty="0"/>
              <a:t>()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200"/>
            <a:ext cx="9144000" cy="440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There are </a:t>
            </a:r>
            <a:r>
              <a:rPr lang="en-US" sz="2100" b="1" dirty="0"/>
              <a:t>three methods </a:t>
            </a:r>
            <a:r>
              <a:rPr lang="en-US" sz="2100" dirty="0"/>
              <a:t>that are </a:t>
            </a:r>
            <a:r>
              <a:rPr lang="en-US" sz="2100" b="1" dirty="0"/>
              <a:t>automatically</a:t>
            </a:r>
            <a:r>
              <a:rPr lang="en-US" sz="2100" dirty="0"/>
              <a:t> called when a JSP is requested and when the JSP terminates normally.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b="1" dirty="0" err="1"/>
              <a:t>jspInt</a:t>
            </a:r>
            <a:r>
              <a:rPr lang="en-US" sz="2100" b="1" dirty="0"/>
              <a:t>() </a:t>
            </a:r>
            <a:r>
              <a:rPr lang="en-US" sz="2100" dirty="0"/>
              <a:t>method, the </a:t>
            </a:r>
            <a:r>
              <a:rPr lang="en-US" sz="2100" b="1" dirty="0" err="1"/>
              <a:t>ispDestroy</a:t>
            </a:r>
            <a:r>
              <a:rPr lang="en-US" sz="2100" b="1" dirty="0"/>
              <a:t>() </a:t>
            </a:r>
            <a:r>
              <a:rPr lang="en-US" sz="2100" dirty="0"/>
              <a:t>method, and the </a:t>
            </a:r>
            <a:r>
              <a:rPr lang="en-US" sz="2100" b="1" dirty="0"/>
              <a:t>service() </a:t>
            </a:r>
            <a:r>
              <a:rPr lang="en-US" sz="2100" dirty="0"/>
              <a:t>method. Also known as </a:t>
            </a:r>
            <a:r>
              <a:rPr lang="en-US" sz="2100" b="1" dirty="0"/>
              <a:t>life-cycle methods </a:t>
            </a:r>
            <a:r>
              <a:rPr lang="en-US" sz="2100" dirty="0"/>
              <a:t>of JSP.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b="1" dirty="0" err="1"/>
              <a:t>jspInt</a:t>
            </a:r>
            <a:r>
              <a:rPr lang="en-US" sz="2100" b="1" dirty="0"/>
              <a:t>() </a:t>
            </a:r>
            <a:r>
              <a:rPr lang="en-US" sz="2100" dirty="0"/>
              <a:t>method is identical the </a:t>
            </a:r>
            <a:r>
              <a:rPr lang="en-US" sz="2100" b="1" dirty="0"/>
              <a:t>init() </a:t>
            </a:r>
            <a:r>
              <a:rPr lang="en-US" sz="2100" dirty="0"/>
              <a:t>method in a Java </a:t>
            </a:r>
            <a:r>
              <a:rPr lang="en-US" sz="2100" dirty="0" err="1"/>
              <a:t>servlet</a:t>
            </a:r>
            <a:r>
              <a:rPr lang="en-US" sz="2100" dirty="0"/>
              <a:t>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jspInt</a:t>
            </a:r>
            <a:r>
              <a:rPr lang="en-US" sz="2100" dirty="0"/>
              <a:t>() method is </a:t>
            </a:r>
            <a:r>
              <a:rPr lang="en-US" sz="2100" b="1" dirty="0"/>
              <a:t>called first </a:t>
            </a:r>
            <a:r>
              <a:rPr lang="en-US" sz="2100" dirty="0"/>
              <a:t>when the JSP is requested and is used to initialize </a:t>
            </a:r>
            <a:r>
              <a:rPr lang="en-US" sz="2100" b="1" dirty="0"/>
              <a:t>objects</a:t>
            </a:r>
            <a:r>
              <a:rPr lang="en-US" sz="2100" dirty="0"/>
              <a:t> and </a:t>
            </a:r>
            <a:r>
              <a:rPr lang="en-US" sz="2100" b="1" dirty="0"/>
              <a:t>variables</a:t>
            </a:r>
            <a:r>
              <a:rPr lang="en-US" sz="2100" dirty="0"/>
              <a:t> that are used throughout the life of the JSP.</a:t>
            </a:r>
            <a:br>
              <a:rPr lang="en-US" sz="2100" dirty="0"/>
            </a:br>
            <a:r>
              <a:rPr lang="en-US" sz="2100" dirty="0"/>
              <a:t>The </a:t>
            </a:r>
            <a:r>
              <a:rPr lang="en-US" sz="2100" b="1" dirty="0" err="1"/>
              <a:t>jspDestroy</a:t>
            </a:r>
            <a:r>
              <a:rPr lang="en-US" sz="2100" b="1" dirty="0"/>
              <a:t>() method </a:t>
            </a:r>
            <a:r>
              <a:rPr lang="en-US" sz="2100" dirty="0"/>
              <a:t>is identical to the </a:t>
            </a:r>
            <a:r>
              <a:rPr lang="en-US" sz="2100" b="1" dirty="0"/>
              <a:t>destroy() method </a:t>
            </a:r>
            <a:r>
              <a:rPr lang="en-US" sz="2100" dirty="0"/>
              <a:t>in a Java </a:t>
            </a:r>
            <a:r>
              <a:rPr lang="en-US" sz="2100" dirty="0" err="1"/>
              <a:t>servlet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destroy() method is </a:t>
            </a:r>
            <a:r>
              <a:rPr lang="en-US" sz="2100" b="1" dirty="0"/>
              <a:t>automatically</a:t>
            </a:r>
            <a:r>
              <a:rPr lang="en-US" sz="2100" dirty="0"/>
              <a:t> called when the </a:t>
            </a:r>
            <a:r>
              <a:rPr lang="en-US" sz="2100" b="1" dirty="0"/>
              <a:t>JSP</a:t>
            </a:r>
            <a:r>
              <a:rPr lang="en-US" sz="2100" dirty="0"/>
              <a:t> </a:t>
            </a:r>
            <a:r>
              <a:rPr lang="en-US" sz="2100" b="1" dirty="0"/>
              <a:t>terminates</a:t>
            </a:r>
            <a:r>
              <a:rPr lang="en-US" sz="2100" dirty="0"/>
              <a:t> </a:t>
            </a:r>
            <a:r>
              <a:rPr lang="en-US" sz="2100" b="1" dirty="0"/>
              <a:t>normally</a:t>
            </a:r>
            <a:r>
              <a:rPr lang="en-US" sz="21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981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destroy() method is used for </a:t>
            </a:r>
            <a:r>
              <a:rPr lang="en-US" sz="2100" b="1" dirty="0"/>
              <a:t>cleanup</a:t>
            </a:r>
            <a:r>
              <a:rPr lang="en-US" sz="2100" dirty="0"/>
              <a:t> where resources used during the execution of the JSP are released, such as disconnecting from a database.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service() method is </a:t>
            </a:r>
            <a:r>
              <a:rPr lang="en-US" sz="2100" b="1" dirty="0"/>
              <a:t>automatically</a:t>
            </a:r>
            <a:r>
              <a:rPr lang="en-US" sz="2100" dirty="0"/>
              <a:t> called and retrieves a connection to HTTP and never overridden.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438400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Destroy isn‘t called if the JSP abruptly terminates like when the server crashes.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JSP program consist of HTML and JSP tags.</a:t>
            </a:r>
          </a:p>
          <a:p>
            <a:r>
              <a:rPr lang="en-US" sz="2800" dirty="0"/>
              <a:t>JSP tag consist of java code to be executed before output sent to the browser.</a:t>
            </a:r>
          </a:p>
          <a:p>
            <a:r>
              <a:rPr lang="en-US" sz="2800" dirty="0"/>
              <a:t>Tags are processed by </a:t>
            </a:r>
            <a:r>
              <a:rPr lang="en-US" sz="2800" dirty="0" err="1"/>
              <a:t>jsp</a:t>
            </a:r>
            <a:r>
              <a:rPr lang="en-US" sz="2800" dirty="0"/>
              <a:t> virtual engine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Jsp</a:t>
            </a:r>
            <a:r>
              <a:rPr lang="en-US" dirty="0"/>
              <a:t>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Comment tag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&lt;%--             --%&gt;</a:t>
            </a:r>
          </a:p>
          <a:p>
            <a:pPr>
              <a:buNone/>
            </a:pPr>
            <a:r>
              <a:rPr lang="en-US" dirty="0"/>
              <a:t>Ex:&lt;%-- </a:t>
            </a:r>
            <a:r>
              <a:rPr lang="en-US" dirty="0" err="1"/>
              <a:t>Jsp</a:t>
            </a:r>
            <a:r>
              <a:rPr lang="en-US" dirty="0"/>
              <a:t> comment --%&gt;</a:t>
            </a:r>
          </a:p>
          <a:p>
            <a:r>
              <a:rPr lang="en-US" b="1" dirty="0"/>
              <a:t>Declaration statement </a:t>
            </a:r>
            <a:r>
              <a:rPr lang="en-US" b="1" dirty="0" err="1"/>
              <a:t>tags</a:t>
            </a:r>
            <a:r>
              <a:rPr lang="en-US" dirty="0" err="1"/>
              <a:t>:To</a:t>
            </a:r>
            <a:r>
              <a:rPr lang="en-US" dirty="0"/>
              <a:t> define </a:t>
            </a:r>
            <a:r>
              <a:rPr lang="en-US" dirty="0" err="1"/>
              <a:t>variable,object</a:t>
            </a:r>
            <a:r>
              <a:rPr lang="en-US" dirty="0"/>
              <a:t> and method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&lt;%!                   %&gt;</a:t>
            </a:r>
          </a:p>
          <a:p>
            <a:pPr>
              <a:buNone/>
            </a:pPr>
            <a:r>
              <a:rPr lang="en-US" dirty="0"/>
              <a:t>Ex:&lt;%!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 ;%&gt;</a:t>
            </a:r>
          </a:p>
          <a:p>
            <a:r>
              <a:rPr lang="en-US" b="1" dirty="0"/>
              <a:t>Directive </a:t>
            </a:r>
            <a:r>
              <a:rPr lang="en-US" b="1" dirty="0" err="1"/>
              <a:t>tags:To</a:t>
            </a:r>
            <a:r>
              <a:rPr lang="en-US" b="1" dirty="0"/>
              <a:t> </a:t>
            </a:r>
            <a:r>
              <a:rPr lang="en-US" dirty="0"/>
              <a:t>import java packages or file.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&lt;%@                  %&gt;</a:t>
            </a:r>
          </a:p>
          <a:p>
            <a:pPr>
              <a:buNone/>
            </a:pPr>
            <a:r>
              <a:rPr lang="en-US" dirty="0"/>
              <a:t>Ex:&lt;%@ page import=“import java.sql.*”; %&gt;</a:t>
            </a:r>
          </a:p>
          <a:p>
            <a:pPr>
              <a:buNone/>
            </a:pPr>
            <a:r>
              <a:rPr lang="en-US" dirty="0"/>
              <a:t>      &lt;%@ include file=“</a:t>
            </a:r>
            <a:r>
              <a:rPr lang="en-US" dirty="0" err="1"/>
              <a:t>keogh</a:t>
            </a:r>
            <a:r>
              <a:rPr lang="en-US" dirty="0"/>
              <a:t>\books.html”%&gt;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Expression </a:t>
            </a:r>
            <a:r>
              <a:rPr lang="en-US" sz="2800" dirty="0" err="1"/>
              <a:t>tag:Used</a:t>
            </a:r>
            <a:r>
              <a:rPr lang="en-US" sz="2800" dirty="0"/>
              <a:t> for an  expression  statement whose result replaces the expression tag.</a:t>
            </a:r>
          </a:p>
          <a:p>
            <a:pPr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&lt;%=         %&gt;</a:t>
            </a:r>
          </a:p>
          <a:p>
            <a:pPr algn="just"/>
            <a:r>
              <a:rPr lang="en-US" sz="2800" dirty="0" err="1"/>
              <a:t>Scriptlet</a:t>
            </a:r>
            <a:r>
              <a:rPr lang="en-US" sz="2800" dirty="0"/>
              <a:t> tags: Commonly used for control and loop statement.</a:t>
            </a:r>
          </a:p>
          <a:p>
            <a:pPr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&lt;%              %&gt;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&lt;%!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request.getParameter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fname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   String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request.getParameter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lname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);%&gt;</a:t>
            </a: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95600"/>
            <a:ext cx="7924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Write JSP program to illustrate the use of , declaration and expression tag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288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Deployment Descriptor:</a:t>
            </a:r>
            <a:endParaRPr lang="en-US" sz="2400" b="1" u="sng" dirty="0"/>
          </a:p>
          <a:p>
            <a:pPr>
              <a:buNone/>
            </a:pPr>
            <a:r>
              <a:rPr lang="en-US" sz="2400" u="sng" dirty="0"/>
              <a:t>web.xml</a:t>
            </a:r>
          </a:p>
          <a:p>
            <a:pPr>
              <a:buNone/>
            </a:pPr>
            <a:r>
              <a:rPr lang="en-US" sz="2400" dirty="0"/>
              <a:t>&lt;servlet&gt;</a:t>
            </a:r>
          </a:p>
          <a:p>
            <a:pPr>
              <a:buNone/>
            </a:pPr>
            <a:r>
              <a:rPr lang="en-US" sz="2400" dirty="0"/>
              <a:t>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US" sz="2400" dirty="0" err="1"/>
              <a:t>HelloServlet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-class &gt;</a:t>
            </a:r>
            <a:r>
              <a:rPr lang="en-US" sz="2400" dirty="0" err="1"/>
              <a:t>HelloServlet</a:t>
            </a: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-class&gt;</a:t>
            </a:r>
          </a:p>
          <a:p>
            <a:pPr>
              <a:buNone/>
            </a:pPr>
            <a:r>
              <a:rPr lang="en-US" sz="2400" dirty="0"/>
              <a:t>&lt;/servlet&gt;</a:t>
            </a:r>
          </a:p>
          <a:p>
            <a:pPr>
              <a:buNone/>
            </a:pPr>
            <a:r>
              <a:rPr lang="en-US" sz="2400" dirty="0"/>
              <a:t>&lt;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  <a:p>
            <a:pPr>
              <a:buNone/>
            </a:pPr>
            <a:r>
              <a:rPr lang="en-US" sz="2400" dirty="0"/>
              <a:t>    &lt;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  <a:r>
              <a:rPr lang="en-US" sz="2400" dirty="0" err="1"/>
              <a:t>HelloServlet</a:t>
            </a:r>
            <a:r>
              <a:rPr lang="en-US" sz="2400" dirty="0"/>
              <a:t>&lt;/</a:t>
            </a:r>
            <a:r>
              <a:rPr lang="en-US" sz="2400" dirty="0" err="1"/>
              <a:t>servlet</a:t>
            </a:r>
            <a:r>
              <a:rPr lang="en-US" sz="2400" dirty="0"/>
              <a:t>-name&gt;</a:t>
            </a:r>
          </a:p>
          <a:p>
            <a:pPr>
              <a:buNone/>
            </a:pPr>
            <a:r>
              <a:rPr lang="en-US" sz="2400" dirty="0"/>
              <a:t>     &lt;</a:t>
            </a:r>
            <a:r>
              <a:rPr lang="en-US" sz="2400" dirty="0" err="1"/>
              <a:t>url</a:t>
            </a:r>
            <a:r>
              <a:rPr lang="en-US" sz="2400" dirty="0"/>
              <a:t>-pattern&gt;/</a:t>
            </a:r>
            <a:r>
              <a:rPr lang="en-US" sz="2400" dirty="0" err="1"/>
              <a:t>servlet</a:t>
            </a:r>
            <a:r>
              <a:rPr lang="en-US" sz="2400" dirty="0"/>
              <a:t>/</a:t>
            </a:r>
            <a:r>
              <a:rPr lang="en-US" sz="2400" dirty="0" err="1"/>
              <a:t>HelloServlet</a:t>
            </a:r>
            <a:r>
              <a:rPr lang="en-US" sz="2400" dirty="0"/>
              <a:t>&lt;/</a:t>
            </a:r>
            <a:r>
              <a:rPr lang="en-US" sz="2400" dirty="0" err="1"/>
              <a:t>url</a:t>
            </a:r>
            <a:r>
              <a:rPr lang="en-US" sz="2400" dirty="0"/>
              <a:t>-pattern&gt;</a:t>
            </a:r>
          </a:p>
          <a:p>
            <a:pPr>
              <a:buNone/>
            </a:pPr>
            <a:r>
              <a:rPr lang="en-US" sz="2400" dirty="0"/>
              <a:t> &lt;/</a:t>
            </a:r>
            <a:r>
              <a:rPr lang="en-US" sz="2400" dirty="0" err="1"/>
              <a:t>servlet</a:t>
            </a:r>
            <a:r>
              <a:rPr lang="en-US" sz="2400" dirty="0"/>
              <a:t>-mapping&gt;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828800"/>
            <a:ext cx="6477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0"/>
            <a:ext cx="6477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Write JSP program to illustrate  writing methods and displaying its outcome.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05000"/>
            <a:ext cx="662939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6705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914400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One of the most powerful features available in JSP is the ability </a:t>
            </a:r>
            <a:r>
              <a:rPr lang="en-US" sz="2100" b="1" dirty="0"/>
              <a:t>to change the flow of the program </a:t>
            </a:r>
            <a:r>
              <a:rPr lang="en-US" sz="2100" dirty="0"/>
              <a:t>to </a:t>
            </a:r>
            <a:r>
              <a:rPr lang="en-US" sz="2100" b="1" dirty="0"/>
              <a:t>truly create dynamic content </a:t>
            </a:r>
            <a:r>
              <a:rPr lang="en-US" sz="2100" dirty="0"/>
              <a:t>for a web page </a:t>
            </a:r>
            <a:r>
              <a:rPr lang="en-US" sz="2100" b="1" dirty="0"/>
              <a:t>based on conditions </a:t>
            </a:r>
            <a:r>
              <a:rPr lang="en-US" sz="2100" dirty="0"/>
              <a:t>received from the browser.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There are </a:t>
            </a:r>
            <a:r>
              <a:rPr lang="en-US" sz="2100" b="1" dirty="0"/>
              <a:t>two control statements </a:t>
            </a:r>
            <a:r>
              <a:rPr lang="en-US" sz="2100" dirty="0"/>
              <a:t>used to change the flow of a JSP program. These are </a:t>
            </a:r>
            <a:r>
              <a:rPr lang="en-US" sz="2100" b="1" dirty="0"/>
              <a:t>the </a:t>
            </a:r>
            <a:r>
              <a:rPr lang="en-US" sz="2100" b="1" u="sng" dirty="0"/>
              <a:t>if statement </a:t>
            </a:r>
            <a:r>
              <a:rPr lang="en-US" sz="2100" dirty="0"/>
              <a:t>and</a:t>
            </a:r>
            <a:r>
              <a:rPr lang="en-US" sz="2100" b="1" dirty="0"/>
              <a:t> the </a:t>
            </a:r>
            <a:r>
              <a:rPr lang="en-US" sz="2100" b="1" u="sng" dirty="0"/>
              <a:t>switch statement.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654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Control Statements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0"/>
            <a:ext cx="479960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9144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0" indent="-1651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JSP loops are almost </a:t>
            </a:r>
            <a:r>
              <a:rPr lang="en-US" sz="2100" b="1" dirty="0"/>
              <a:t>identical</a:t>
            </a:r>
            <a:r>
              <a:rPr lang="en-US" sz="2100" dirty="0"/>
              <a:t> to loops that  used in Java program except JSP can repeat HTML tags and related information multiple times within the JSP program without having to enter the additional HTML tags.</a:t>
            </a:r>
          </a:p>
          <a:p>
            <a:pPr marL="165100" indent="-1651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Three kinds of loops commonly used in a JSP program. These are the </a:t>
            </a:r>
            <a:r>
              <a:rPr lang="en-US" sz="2100" b="1" dirty="0"/>
              <a:t>for loop </a:t>
            </a:r>
            <a:r>
              <a:rPr lang="en-US" sz="2100" dirty="0"/>
              <a:t>the </a:t>
            </a:r>
            <a:r>
              <a:rPr lang="en-US" sz="2100" b="1" dirty="0"/>
              <a:t>while loop</a:t>
            </a:r>
            <a:r>
              <a:rPr lang="en-US" sz="2100" dirty="0"/>
              <a:t>, and the </a:t>
            </a:r>
            <a:r>
              <a:rPr lang="en-US" sz="2100" b="1" dirty="0"/>
              <a:t>do...while loop</a:t>
            </a:r>
            <a:r>
              <a:rPr lang="en-US" sz="2100" dirty="0"/>
              <a:t>. </a:t>
            </a:r>
          </a:p>
          <a:p>
            <a:pPr marL="165100" indent="-1651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for loop repeats, usually a specified number of times.</a:t>
            </a:r>
          </a:p>
          <a:p>
            <a:pPr marL="165100" indent="-1651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while loop executes continually as long as a specified condition remains true.</a:t>
            </a:r>
            <a:br>
              <a:rPr lang="en-US" sz="2100" dirty="0"/>
            </a:br>
            <a:r>
              <a:rPr lang="en-US" sz="2100" dirty="0"/>
              <a:t>The while loop may not execute because the condition may never be true.</a:t>
            </a:r>
          </a:p>
          <a:p>
            <a:pPr marL="165100" indent="-1651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In contrast, the do...while loop executes at least once; afterwards, the conditional expression determine if the loop should be executed another time.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722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Loops in JSP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0"/>
            <a:ext cx="5407225" cy="160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752600"/>
            <a:ext cx="5225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0"/>
            <a:ext cx="541127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Servlet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http://localhost:8080/servlet/HelloServlet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0"/>
            <a:ext cx="503426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191000"/>
            <a:ext cx="1828800" cy="121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8893"/>
            <a:ext cx="7280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u="sng" dirty="0"/>
              <a:t>Form handling (or Form Processing) in JSP</a:t>
            </a:r>
            <a:endParaRPr lang="en-US" sz="3200" u="sng" dirty="0"/>
          </a:p>
        </p:txBody>
      </p:sp>
      <p:sp>
        <p:nvSpPr>
          <p:cNvPr id="3" name="Rectangle 2"/>
          <p:cNvSpPr/>
          <p:nvPr/>
        </p:nvSpPr>
        <p:spPr>
          <a:xfrm>
            <a:off x="0" y="609600"/>
            <a:ext cx="9144000" cy="6717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b="1" dirty="0"/>
              <a:t>Forms</a:t>
            </a:r>
            <a:r>
              <a:rPr lang="en-US" sz="2100" dirty="0"/>
              <a:t> are the </a:t>
            </a:r>
            <a:r>
              <a:rPr lang="en-US" sz="2100" b="1" dirty="0"/>
              <a:t>basic components </a:t>
            </a:r>
            <a:r>
              <a:rPr lang="en-US" sz="2100" dirty="0"/>
              <a:t>that help us </a:t>
            </a:r>
            <a:r>
              <a:rPr lang="en-US" sz="2100" b="1" dirty="0"/>
              <a:t>interact with web pages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</a:t>
            </a:r>
            <a:r>
              <a:rPr lang="en-US" sz="2100" b="1" dirty="0"/>
              <a:t>form processing </a:t>
            </a:r>
            <a:r>
              <a:rPr lang="en-US" sz="2100" dirty="0"/>
              <a:t>became </a:t>
            </a:r>
            <a:r>
              <a:rPr lang="en-US" sz="2100" b="1" dirty="0"/>
              <a:t>very easy </a:t>
            </a:r>
            <a:r>
              <a:rPr lang="en-US" sz="2100" dirty="0"/>
              <a:t>with the </a:t>
            </a:r>
            <a:r>
              <a:rPr lang="en-US" sz="2100" b="1" dirty="0"/>
              <a:t>help of JSP</a:t>
            </a:r>
            <a:r>
              <a:rPr lang="en-US" sz="2100" dirty="0"/>
              <a:t>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browser uses </a:t>
            </a:r>
            <a:r>
              <a:rPr lang="en-US" sz="2100" b="1" dirty="0"/>
              <a:t>GET method</a:t>
            </a:r>
            <a:r>
              <a:rPr lang="en-US" sz="2100" dirty="0"/>
              <a:t> and </a:t>
            </a:r>
            <a:r>
              <a:rPr lang="en-US" sz="2100" b="1" dirty="0"/>
              <a:t>POST method</a:t>
            </a:r>
            <a:r>
              <a:rPr lang="en-US" sz="2100" dirty="0"/>
              <a:t> for passing the information to the web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1" dirty="0"/>
              <a:t>GET Method</a:t>
            </a:r>
          </a:p>
          <a:p>
            <a:pPr marL="682625" lvl="1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GET method is used to send the encoded user information </a:t>
            </a:r>
            <a:r>
              <a:rPr lang="en-US" sz="2100" b="1" dirty="0"/>
              <a:t>appended to the page URL</a:t>
            </a:r>
            <a:r>
              <a:rPr lang="en-US" sz="2100" dirty="0"/>
              <a:t>. Each encoded information is separated by </a:t>
            </a:r>
            <a:r>
              <a:rPr lang="en-US" sz="2100" b="1" dirty="0"/>
              <a:t>'?' character</a:t>
            </a:r>
            <a:r>
              <a:rPr lang="en-US" sz="2100" dirty="0"/>
              <a:t>. </a:t>
            </a:r>
          </a:p>
          <a:p>
            <a:pPr marL="682625" lvl="1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GET is </a:t>
            </a:r>
            <a:r>
              <a:rPr lang="en-US" sz="2100" b="1" dirty="0"/>
              <a:t>a default method </a:t>
            </a:r>
            <a:r>
              <a:rPr lang="en-US" sz="2100" dirty="0"/>
              <a:t>to send information to web server. </a:t>
            </a:r>
            <a:r>
              <a:rPr lang="en-US" sz="2100" b="1" dirty="0"/>
              <a:t>We should avoid </a:t>
            </a:r>
            <a:r>
              <a:rPr lang="en-US" sz="2100" dirty="0"/>
              <a:t>using GET method to </a:t>
            </a:r>
            <a:r>
              <a:rPr lang="en-US" sz="2100" b="1" dirty="0"/>
              <a:t>send sensitive information</a:t>
            </a:r>
            <a:r>
              <a:rPr lang="en-US" sz="2100" dirty="0"/>
              <a:t> like as password etc. The GET method has only </a:t>
            </a:r>
            <a:r>
              <a:rPr lang="en-US" sz="2100" b="1" dirty="0"/>
              <a:t>4 bytes characters</a:t>
            </a:r>
            <a:r>
              <a:rPr lang="en-US" sz="2100" dirty="0"/>
              <a:t>.</a:t>
            </a:r>
          </a:p>
          <a:p>
            <a:pPr marL="682625" lvl="1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For example:</a:t>
            </a:r>
            <a:br>
              <a:rPr lang="en-US" sz="2100" dirty="0"/>
            </a:br>
            <a:r>
              <a:rPr lang="en-US" sz="2100" dirty="0"/>
              <a:t>      </a:t>
            </a:r>
            <a:r>
              <a:rPr lang="en-US" sz="2100" b="1" dirty="0"/>
              <a:t>http://www.tutorialride.com/hello?key1=value1&amp;key2=value2</a:t>
            </a:r>
            <a:br>
              <a:rPr lang="en-US" sz="2400" dirty="0"/>
            </a:br>
            <a:endParaRPr lang="en-US" sz="2100" dirty="0"/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609600"/>
            <a:ext cx="65532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//welcome.html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&lt; html&gt;</a:t>
            </a:r>
            <a:br>
              <a:rPr lang="en-US" sz="2100" dirty="0"/>
            </a:br>
            <a:r>
              <a:rPr lang="en-US" sz="2100" dirty="0"/>
              <a:t>    &lt;head&gt;</a:t>
            </a:r>
            <a:br>
              <a:rPr lang="en-US" sz="2100" dirty="0"/>
            </a:br>
            <a:r>
              <a:rPr lang="en-US" sz="2100" dirty="0"/>
              <a:t>        &lt;title&gt;Using POST method&lt;/title&gt;</a:t>
            </a:r>
            <a:br>
              <a:rPr lang="en-US" sz="2100" dirty="0"/>
            </a:br>
            <a:r>
              <a:rPr lang="en-US" sz="2100" dirty="0"/>
              <a:t>    &lt;/head&gt;</a:t>
            </a:r>
            <a:br>
              <a:rPr lang="en-US" sz="2100" dirty="0"/>
            </a:br>
            <a:r>
              <a:rPr lang="en-US" sz="2100" dirty="0"/>
              <a:t>&lt; body&gt;</a:t>
            </a:r>
          </a:p>
          <a:p>
            <a:r>
              <a:rPr lang="en-US" sz="2100" dirty="0"/>
              <a:t>    &lt;h2&gt;Using GET method&lt;/h2&gt;</a:t>
            </a:r>
            <a:br>
              <a:rPr lang="en-US" sz="2100" dirty="0"/>
            </a:br>
            <a:r>
              <a:rPr lang="en-US" sz="2100" dirty="0"/>
              <a:t>    &lt;form action = "welcome.jsp" method = "POST"&gt;</a:t>
            </a:r>
          </a:p>
          <a:p>
            <a:r>
              <a:rPr lang="en-US" sz="2100" dirty="0"/>
              <a:t>         Name: &lt;input type = "text“  name = "name"/&gt;</a:t>
            </a:r>
          </a:p>
          <a:p>
            <a:r>
              <a:rPr lang="en-US" sz="2100" dirty="0"/>
              <a:t>         City:     &lt;input type = "text"  name = "city"/&gt;</a:t>
            </a:r>
          </a:p>
          <a:p>
            <a:r>
              <a:rPr lang="en-US" sz="2100" dirty="0"/>
              <a:t>         Job:      &lt;input type = "text"  name = "job“/&gt;</a:t>
            </a:r>
          </a:p>
          <a:p>
            <a:r>
              <a:rPr lang="en-US" sz="2100" dirty="0"/>
              <a:t>    &lt;input type = "submit" value = "Submit"&gt;</a:t>
            </a:r>
            <a:br>
              <a:rPr lang="en-US" sz="2100" dirty="0"/>
            </a:br>
            <a:r>
              <a:rPr lang="en-US" sz="2100" dirty="0"/>
              <a:t>    &lt;/form&gt;</a:t>
            </a:r>
            <a:br>
              <a:rPr lang="en-US" sz="2100" dirty="0"/>
            </a:br>
            <a:r>
              <a:rPr lang="en-US" sz="2100" dirty="0"/>
              <a:t>&lt; /body&gt;</a:t>
            </a:r>
            <a:br>
              <a:rPr lang="en-US" sz="2100" dirty="0"/>
            </a:br>
            <a:r>
              <a:rPr lang="en-US" sz="2100" dirty="0"/>
              <a:t>&lt; /html&gt;</a:t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Example : Implementing GET method using 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85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931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GET Method Example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3400" y="381000"/>
            <a:ext cx="6400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&lt;html&gt;</a:t>
            </a:r>
            <a:br>
              <a:rPr lang="en-US" sz="2100" dirty="0"/>
            </a:br>
            <a:r>
              <a:rPr lang="en-US" sz="2100" dirty="0"/>
              <a:t>    &lt;head&gt;</a:t>
            </a:r>
            <a:br>
              <a:rPr lang="en-US" sz="2100" dirty="0"/>
            </a:br>
            <a:r>
              <a:rPr lang="en-US" sz="2100" dirty="0"/>
              <a:t>        &lt;title&gt;Reading data by Using GET method&lt;/title&gt;</a:t>
            </a:r>
            <a:br>
              <a:rPr lang="en-US" sz="2100" dirty="0"/>
            </a:br>
            <a:r>
              <a:rPr lang="en-US" sz="2100" dirty="0"/>
              <a:t>    &lt;/head&gt;</a:t>
            </a:r>
            <a:br>
              <a:rPr lang="en-US" sz="2100" dirty="0"/>
            </a:br>
            <a:r>
              <a:rPr lang="en-US" sz="2100" dirty="0"/>
              <a:t>&lt; body&gt;</a:t>
            </a:r>
            <a:br>
              <a:rPr lang="en-US" sz="2100" dirty="0"/>
            </a:br>
            <a:r>
              <a:rPr lang="en-US" sz="2100" dirty="0"/>
              <a:t>    &lt;h1&gt;GET method&lt;/h1&gt;</a:t>
            </a:r>
            <a:br>
              <a:rPr lang="en-US" sz="2100" dirty="0"/>
            </a:br>
            <a:r>
              <a:rPr lang="en-US" sz="2100" dirty="0"/>
              <a:t>            &lt;b&gt;</a:t>
            </a:r>
            <a:r>
              <a:rPr lang="en-US" sz="2100" b="1" dirty="0"/>
              <a:t>Name:</a:t>
            </a:r>
            <a:r>
              <a:rPr lang="en-US" sz="2100" dirty="0"/>
              <a:t>&lt;/b&gt;</a:t>
            </a:r>
            <a:br>
              <a:rPr lang="en-US" sz="2100" dirty="0"/>
            </a:br>
            <a:r>
              <a:rPr lang="en-US" sz="2100" dirty="0"/>
              <a:t>             &lt;%= </a:t>
            </a:r>
            <a:r>
              <a:rPr lang="en-US" sz="2100" b="1" dirty="0" err="1"/>
              <a:t>request.getParameter</a:t>
            </a:r>
            <a:r>
              <a:rPr lang="en-US" sz="2100" b="1" dirty="0"/>
              <a:t>("name")</a:t>
            </a:r>
            <a:r>
              <a:rPr lang="en-US" sz="2100" dirty="0"/>
              <a:t>%&gt;</a:t>
            </a:r>
            <a:br>
              <a:rPr lang="en-US" sz="2100" dirty="0"/>
            </a:br>
            <a:r>
              <a:rPr lang="en-US" sz="2100" dirty="0"/>
              <a:t>             &lt;b&gt;</a:t>
            </a:r>
            <a:r>
              <a:rPr lang="en-US" sz="2100" b="1" dirty="0"/>
              <a:t>City:</a:t>
            </a:r>
            <a:r>
              <a:rPr lang="en-US" sz="2100" dirty="0"/>
              <a:t>&lt;/b&gt;</a:t>
            </a:r>
            <a:br>
              <a:rPr lang="en-US" sz="2100" dirty="0"/>
            </a:br>
            <a:r>
              <a:rPr lang="en-US" sz="2100" dirty="0"/>
              <a:t>             &lt;%= </a:t>
            </a:r>
            <a:r>
              <a:rPr lang="en-US" sz="2100" b="1" dirty="0" err="1"/>
              <a:t>request.getParameter</a:t>
            </a:r>
            <a:r>
              <a:rPr lang="en-US" sz="2100" b="1" dirty="0"/>
              <a:t>("city")</a:t>
            </a:r>
            <a:r>
              <a:rPr lang="en-US" sz="2100" dirty="0"/>
              <a:t>%&gt;</a:t>
            </a:r>
            <a:br>
              <a:rPr lang="en-US" sz="2100" dirty="0"/>
            </a:br>
            <a:r>
              <a:rPr lang="en-US" sz="2100" dirty="0"/>
              <a:t>         &lt;b&gt;</a:t>
            </a:r>
            <a:r>
              <a:rPr lang="en-US" sz="2100" b="1" dirty="0"/>
              <a:t>Profession:</a:t>
            </a:r>
            <a:r>
              <a:rPr lang="en-US" sz="2100" dirty="0"/>
              <a:t>&lt;/b&gt;</a:t>
            </a:r>
            <a:br>
              <a:rPr lang="en-US" sz="2100" dirty="0"/>
            </a:br>
            <a:r>
              <a:rPr lang="en-US" sz="2100" dirty="0"/>
              <a:t>             &lt;%= </a:t>
            </a:r>
            <a:r>
              <a:rPr lang="en-US" sz="2100" b="1" dirty="0" err="1"/>
              <a:t>request.getParameter</a:t>
            </a:r>
            <a:r>
              <a:rPr lang="en-US" sz="2100" b="1" dirty="0"/>
              <a:t>(“job")</a:t>
            </a:r>
            <a:r>
              <a:rPr lang="en-US" sz="2100" dirty="0"/>
              <a:t>%&gt;</a:t>
            </a:r>
            <a:br>
              <a:rPr lang="en-US" sz="2100" dirty="0"/>
            </a:br>
            <a:r>
              <a:rPr lang="en-US" sz="2100" dirty="0"/>
              <a:t>       &lt; /body&gt;</a:t>
            </a:r>
            <a:br>
              <a:rPr lang="en-US" sz="2100" dirty="0"/>
            </a:br>
            <a:r>
              <a:rPr lang="en-US" sz="2100" dirty="0"/>
              <a:t>&lt; /html&gt;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POST Method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 POST method is used to send large amount of data on web server.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When we want to send any sensitive data on web page, the POST method should be used (instead of sending text string in URL).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It sends the encrypted message.</a:t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7C379-862B-46A7-B8E7-3F23FCCB4D1B}"/>
              </a:ext>
            </a:extLst>
          </p:cNvPr>
          <p:cNvSpPr/>
          <p:nvPr/>
        </p:nvSpPr>
        <p:spPr>
          <a:xfrm>
            <a:off x="228600" y="2514600"/>
            <a:ext cx="8458200" cy="1981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Data parsing is done automatically using the following methods-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</a:t>
            </a:r>
            <a:r>
              <a:rPr lang="en-US" sz="2100" b="1" dirty="0"/>
              <a:t>() </a:t>
            </a:r>
            <a:r>
              <a:rPr lang="en-US" sz="2100" dirty="0"/>
              <a:t>− to get the value of a form parameter.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getParameterValues</a:t>
            </a:r>
            <a:r>
              <a:rPr lang="en-US" sz="2100" b="1" dirty="0"/>
              <a:t>() </a:t>
            </a:r>
            <a:r>
              <a:rPr lang="en-US" sz="2100" dirty="0"/>
              <a:t>− for multiple values, for example checkbox.</a:t>
            </a:r>
          </a:p>
          <a:p>
            <a:pPr marL="688975" lvl="1" indent="-231775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100" b="1" dirty="0" err="1"/>
              <a:t>getParameterNames</a:t>
            </a:r>
            <a:r>
              <a:rPr lang="en-US" sz="2100" b="1" dirty="0"/>
              <a:t>() </a:t>
            </a:r>
            <a:r>
              <a:rPr lang="en-US" sz="2100" dirty="0"/>
              <a:t>− list of all parameters in the current request.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609600"/>
            <a:ext cx="65532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//welcome.html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&lt; html&gt;</a:t>
            </a:r>
            <a:br>
              <a:rPr lang="en-US" sz="2100" dirty="0"/>
            </a:br>
            <a:r>
              <a:rPr lang="en-US" sz="2100" dirty="0"/>
              <a:t>    &lt;head&gt;</a:t>
            </a:r>
            <a:br>
              <a:rPr lang="en-US" sz="2100" dirty="0"/>
            </a:br>
            <a:r>
              <a:rPr lang="en-US" sz="2100" dirty="0"/>
              <a:t>        &lt;title&gt;Using POST method&lt;/title&gt;</a:t>
            </a:r>
            <a:br>
              <a:rPr lang="en-US" sz="2100" dirty="0"/>
            </a:br>
            <a:r>
              <a:rPr lang="en-US" sz="2100" dirty="0"/>
              <a:t>    &lt;/head&gt;</a:t>
            </a:r>
            <a:br>
              <a:rPr lang="en-US" sz="2100" dirty="0"/>
            </a:br>
            <a:r>
              <a:rPr lang="en-US" sz="2100" dirty="0"/>
              <a:t>&lt; body&gt;</a:t>
            </a:r>
          </a:p>
          <a:p>
            <a:r>
              <a:rPr lang="en-US" sz="2100" dirty="0"/>
              <a:t>    &lt;h2&gt;Using POST method&lt;/h2&gt;</a:t>
            </a:r>
            <a:br>
              <a:rPr lang="en-US" sz="2100" dirty="0"/>
            </a:br>
            <a:r>
              <a:rPr lang="en-US" sz="2100" dirty="0"/>
              <a:t>    &lt;form action = "welcome.jsp" method = "POST"&gt;</a:t>
            </a:r>
          </a:p>
          <a:p>
            <a:r>
              <a:rPr lang="en-US" sz="2100" dirty="0"/>
              <a:t>         Name: &lt;input type = "text“  name = "name"/&gt;</a:t>
            </a:r>
          </a:p>
          <a:p>
            <a:r>
              <a:rPr lang="en-US" sz="2100" dirty="0"/>
              <a:t>         City:     &lt;input type = "text"  name = "city"/&gt;</a:t>
            </a:r>
          </a:p>
          <a:p>
            <a:r>
              <a:rPr lang="en-US" sz="2100" dirty="0"/>
              <a:t>         Job:      &lt;input type = "text"  name = "job“/&gt;</a:t>
            </a:r>
          </a:p>
          <a:p>
            <a:r>
              <a:rPr lang="en-US" sz="2100" dirty="0"/>
              <a:t>    &lt;input type = "submit" value = "Submit"&gt;</a:t>
            </a:r>
            <a:br>
              <a:rPr lang="en-US" sz="2100" dirty="0"/>
            </a:br>
            <a:r>
              <a:rPr lang="en-US" sz="2100" dirty="0"/>
              <a:t>    &lt;/form&gt;</a:t>
            </a:r>
            <a:br>
              <a:rPr lang="en-US" sz="2100" dirty="0"/>
            </a:br>
            <a:r>
              <a:rPr lang="en-US" sz="2100" dirty="0"/>
              <a:t>&lt; /body&gt;</a:t>
            </a:r>
            <a:br>
              <a:rPr lang="en-US" sz="2100" dirty="0"/>
            </a:br>
            <a:r>
              <a:rPr lang="en-US" sz="2100" dirty="0"/>
              <a:t>&lt; /html&gt;</a:t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Example : Implementing POST method using Form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//welcome.jsp</a:t>
            </a:r>
            <a:br>
              <a:rPr lang="en-US" sz="2400" dirty="0"/>
            </a:br>
            <a:r>
              <a:rPr lang="en-US" sz="2400" dirty="0"/>
              <a:t>      </a:t>
            </a:r>
            <a:br>
              <a:rPr lang="en-US" sz="2400" dirty="0"/>
            </a:br>
            <a:r>
              <a:rPr lang="en-US" sz="2400" dirty="0"/>
              <a:t>&lt; html&gt;</a:t>
            </a:r>
            <a:br>
              <a:rPr lang="en-US" sz="2400" dirty="0"/>
            </a:br>
            <a:r>
              <a:rPr lang="en-US" sz="2400" dirty="0"/>
              <a:t>    &lt;head&gt;</a:t>
            </a:r>
            <a:br>
              <a:rPr lang="en-US" sz="2400" dirty="0"/>
            </a:br>
            <a:r>
              <a:rPr lang="en-US" sz="2400" dirty="0"/>
              <a:t>        &lt;title&gt;JSP page using POST method&lt;/title&gt;</a:t>
            </a:r>
            <a:br>
              <a:rPr lang="en-US" sz="2400" dirty="0"/>
            </a:br>
            <a:r>
              <a:rPr lang="en-US" sz="2400" dirty="0"/>
              <a:t>    &lt;/head&gt;</a:t>
            </a:r>
          </a:p>
          <a:p>
            <a:r>
              <a:rPr lang="en-US" sz="2400" dirty="0"/>
              <a:t>&lt; body&gt;</a:t>
            </a:r>
          </a:p>
          <a:p>
            <a:r>
              <a:rPr lang="en-US" sz="2400" dirty="0"/>
              <a:t>     Name: &lt;%= </a:t>
            </a:r>
            <a:r>
              <a:rPr lang="en-US" sz="2400" dirty="0" err="1"/>
              <a:t>request.getParameter</a:t>
            </a:r>
            <a:r>
              <a:rPr lang="en-US" sz="2400" dirty="0"/>
              <a:t> ("name") %&gt;</a:t>
            </a:r>
          </a:p>
          <a:p>
            <a:r>
              <a:rPr lang="en-US" sz="2400" dirty="0"/>
              <a:t>     City:    &lt;%= </a:t>
            </a:r>
            <a:r>
              <a:rPr lang="en-US" sz="2400" dirty="0" err="1"/>
              <a:t>request.getParameter</a:t>
            </a:r>
            <a:r>
              <a:rPr lang="en-US" sz="2400" dirty="0"/>
              <a:t> ("city") %&gt;</a:t>
            </a:r>
          </a:p>
          <a:p>
            <a:r>
              <a:rPr lang="en-US" sz="2400" dirty="0"/>
              <a:t>     Job:     &lt;%= </a:t>
            </a:r>
            <a:r>
              <a:rPr lang="en-US" sz="2400" dirty="0" err="1"/>
              <a:t>request.getParameter</a:t>
            </a:r>
            <a:r>
              <a:rPr lang="en-US" sz="2400" dirty="0"/>
              <a:t> ("job") %&gt;</a:t>
            </a:r>
            <a:br>
              <a:rPr lang="en-US" sz="2400" dirty="0"/>
            </a:br>
            <a:r>
              <a:rPr lang="en-US" sz="2400" dirty="0"/>
              <a:t>&lt; /body&gt;</a:t>
            </a:r>
            <a:br>
              <a:rPr lang="en-US" sz="2400" dirty="0"/>
            </a:br>
            <a:r>
              <a:rPr lang="en-US" sz="2400" dirty="0"/>
              <a:t>&lt; 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solidFill>
                  <a:srgbClr val="FF0000"/>
                </a:solidFill>
              </a:rPr>
              <a:t>Wite</a:t>
            </a:r>
            <a:r>
              <a:rPr lang="en-US" dirty="0">
                <a:solidFill>
                  <a:srgbClr val="FF0000"/>
                </a:solidFill>
              </a:rPr>
              <a:t> JSP  Program to display first Name and Last Name of User.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55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N" dirty="0"/>
              <a:t>&lt;%@ page language="java" </a:t>
            </a:r>
            <a:r>
              <a:rPr lang="en-IN" dirty="0" err="1"/>
              <a:t>contentType</a:t>
            </a:r>
            <a:r>
              <a:rPr lang="en-IN" dirty="0"/>
              <a:t>="text/html"%&gt;</a:t>
            </a:r>
          </a:p>
          <a:p>
            <a:pPr>
              <a:buNone/>
            </a:pPr>
            <a:r>
              <a:rPr lang="en-IN" dirty="0"/>
              <a:t>&lt;html&gt;</a:t>
            </a:r>
          </a:p>
          <a:p>
            <a:pPr>
              <a:buNone/>
            </a:pPr>
            <a:r>
              <a:rPr lang="en-IN" dirty="0"/>
              <a:t>&lt;body&gt;</a:t>
            </a:r>
          </a:p>
          <a:p>
            <a:pPr>
              <a:buNone/>
            </a:pPr>
            <a:r>
              <a:rPr lang="en-IN" dirty="0"/>
              <a:t>    &lt;form action="result.jsp" method="GET"&gt;</a:t>
            </a:r>
          </a:p>
          <a:p>
            <a:pPr>
              <a:buNone/>
            </a:pPr>
            <a:r>
              <a:rPr lang="en-IN" dirty="0"/>
              <a:t>        First Name: &lt;input type="text" name="</a:t>
            </a:r>
            <a:r>
              <a:rPr lang="en-IN" dirty="0" err="1"/>
              <a:t>firstname</a:t>
            </a:r>
            <a:r>
              <a:rPr lang="en-IN" dirty="0"/>
              <a:t>"&gt; &lt;</a:t>
            </a:r>
            <a:r>
              <a:rPr lang="en-IN" dirty="0" err="1"/>
              <a:t>br</a:t>
            </a:r>
            <a:r>
              <a:rPr lang="en-IN" dirty="0"/>
              <a:t>&gt;</a:t>
            </a:r>
          </a:p>
          <a:p>
            <a:pPr>
              <a:buNone/>
            </a:pPr>
            <a:r>
              <a:rPr lang="en-IN" dirty="0"/>
              <a:t>        Last Name: &lt;input type="text" name="</a:t>
            </a:r>
            <a:r>
              <a:rPr lang="en-IN" dirty="0" err="1"/>
              <a:t>lastname</a:t>
            </a:r>
            <a:r>
              <a:rPr lang="en-IN" dirty="0"/>
              <a:t>" /&gt; &lt;input type="submit"</a:t>
            </a:r>
          </a:p>
          <a:p>
            <a:pPr>
              <a:buNone/>
            </a:pPr>
            <a:r>
              <a:rPr lang="en-IN" dirty="0"/>
              <a:t>            value="Submit" /&gt;</a:t>
            </a:r>
          </a:p>
          <a:p>
            <a:pPr>
              <a:buNone/>
            </a:pPr>
            <a:r>
              <a:rPr lang="en-IN" dirty="0"/>
              <a:t>    &lt;/form&gt;</a:t>
            </a:r>
          </a:p>
          <a:p>
            <a:pPr>
              <a:buNone/>
            </a:pPr>
            <a:r>
              <a:rPr lang="en-IN" dirty="0"/>
              <a:t>&lt;/body&gt;</a:t>
            </a:r>
          </a:p>
          <a:p>
            <a:pPr>
              <a:buNone/>
            </a:pPr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831359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IN" sz="5000" dirty="0"/>
              <a:t>&lt;%@ page language="java" </a:t>
            </a:r>
            <a:r>
              <a:rPr lang="en-IN" sz="5000" dirty="0" err="1"/>
              <a:t>contentType</a:t>
            </a:r>
            <a:r>
              <a:rPr lang="en-IN" sz="5000" dirty="0"/>
              <a:t>="text/html;"%&gt;</a:t>
            </a:r>
          </a:p>
          <a:p>
            <a:pPr>
              <a:buNone/>
            </a:pPr>
            <a:r>
              <a:rPr lang="en-IN" sz="5000" dirty="0"/>
              <a:t>&lt;html&gt;</a:t>
            </a:r>
          </a:p>
          <a:p>
            <a:pPr>
              <a:buNone/>
            </a:pPr>
            <a:r>
              <a:rPr lang="en-IN" sz="5000" dirty="0"/>
              <a:t>&lt;head&gt;</a:t>
            </a:r>
          </a:p>
          <a:p>
            <a:pPr>
              <a:buNone/>
            </a:pPr>
            <a:r>
              <a:rPr lang="en-IN" sz="5000" dirty="0"/>
              <a:t>&lt;title&gt;Using GET and POST Method to Read Form Data&lt;/title&gt;</a:t>
            </a:r>
          </a:p>
          <a:p>
            <a:pPr>
              <a:buNone/>
            </a:pPr>
            <a:r>
              <a:rPr lang="en-IN" sz="5000" dirty="0"/>
              <a:t>&lt;/head&gt;</a:t>
            </a:r>
          </a:p>
          <a:p>
            <a:pPr>
              <a:buNone/>
            </a:pPr>
            <a:r>
              <a:rPr lang="en-IN" sz="5000" dirty="0"/>
              <a:t>&lt;body&gt;</a:t>
            </a:r>
          </a:p>
          <a:p>
            <a:pPr>
              <a:buNone/>
            </a:pPr>
            <a:r>
              <a:rPr lang="en-IN" sz="5000" dirty="0"/>
              <a:t>    &lt;h1&gt;As per your entry &lt;/h1&gt;</a:t>
            </a:r>
          </a:p>
          <a:p>
            <a:pPr>
              <a:buNone/>
            </a:pPr>
            <a:r>
              <a:rPr lang="en-IN" sz="5000" dirty="0"/>
              <a:t>                   &lt;b&gt;First Name:&lt;/b&gt;</a:t>
            </a:r>
          </a:p>
          <a:p>
            <a:pPr>
              <a:buNone/>
            </a:pPr>
            <a:r>
              <a:rPr lang="en-IN" sz="5000" dirty="0"/>
              <a:t>                &lt;%=</a:t>
            </a:r>
            <a:r>
              <a:rPr lang="en-IN" sz="5000" dirty="0" err="1"/>
              <a:t>request.getParameter</a:t>
            </a:r>
            <a:r>
              <a:rPr lang="en-IN" sz="5000" dirty="0"/>
              <a:t>("</a:t>
            </a:r>
            <a:r>
              <a:rPr lang="en-IN" sz="5000" dirty="0" err="1"/>
              <a:t>firstname</a:t>
            </a:r>
            <a:r>
              <a:rPr lang="en-IN" sz="5000" dirty="0"/>
              <a:t>")%&gt;</a:t>
            </a:r>
          </a:p>
          <a:p>
            <a:pPr>
              <a:buNone/>
            </a:pPr>
            <a:r>
              <a:rPr lang="en-IN" sz="5000" dirty="0"/>
              <a:t>                         &lt;b&gt;Last Name:&lt;/b&gt;</a:t>
            </a:r>
          </a:p>
          <a:p>
            <a:pPr>
              <a:buNone/>
            </a:pPr>
            <a:r>
              <a:rPr lang="en-IN" sz="5000" dirty="0"/>
              <a:t>                &lt;%=</a:t>
            </a:r>
            <a:r>
              <a:rPr lang="en-IN" sz="5000" dirty="0" err="1"/>
              <a:t>request.getParameter</a:t>
            </a:r>
            <a:r>
              <a:rPr lang="en-IN" sz="5000" dirty="0"/>
              <a:t>("</a:t>
            </a:r>
            <a:r>
              <a:rPr lang="en-IN" sz="5000" dirty="0" err="1"/>
              <a:t>lastname</a:t>
            </a:r>
            <a:r>
              <a:rPr lang="en-IN" sz="5000" dirty="0"/>
              <a:t>")%&gt;</a:t>
            </a:r>
          </a:p>
          <a:p>
            <a:pPr>
              <a:buNone/>
            </a:pPr>
            <a:r>
              <a:rPr lang="en-IN" sz="5000" dirty="0"/>
              <a:t>            &lt;/p&gt;&lt;/</a:t>
            </a:r>
            <a:r>
              <a:rPr lang="en-IN" sz="5000" dirty="0" err="1"/>
              <a:t>li</a:t>
            </a:r>
            <a:r>
              <a:rPr lang="en-IN" sz="5000" dirty="0"/>
              <a:t>&gt;</a:t>
            </a:r>
          </a:p>
          <a:p>
            <a:pPr>
              <a:buNone/>
            </a:pPr>
            <a:r>
              <a:rPr lang="en-IN" sz="5000" dirty="0"/>
              <a:t>    &lt;/</a:t>
            </a:r>
            <a:r>
              <a:rPr lang="en-IN" sz="5000" dirty="0" err="1"/>
              <a:t>ul</a:t>
            </a:r>
            <a:r>
              <a:rPr lang="en-IN" sz="5000" dirty="0"/>
              <a:t>&gt;</a:t>
            </a: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452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</a:t>
            </a:r>
            <a:r>
              <a:rPr lang="en-US" dirty="0" err="1"/>
              <a:t>Servlet:Running</a:t>
            </a:r>
            <a:r>
              <a:rPr lang="en-US" dirty="0"/>
              <a:t>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Create and compile the servlet source code.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/>
              <a:t>copy the </a:t>
            </a:r>
            <a:r>
              <a:rPr lang="en-US" sz="2400" dirty="0" err="1"/>
              <a:t>servlet’s</a:t>
            </a:r>
            <a:r>
              <a:rPr lang="en-US" sz="2400" dirty="0"/>
              <a:t> class file to proper directory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/>
              <a:t>Add the </a:t>
            </a:r>
            <a:r>
              <a:rPr lang="en-US" sz="2400" dirty="0" err="1"/>
              <a:t>servlet’s</a:t>
            </a:r>
            <a:r>
              <a:rPr lang="en-US" sz="2400" dirty="0"/>
              <a:t> name and mappings to proper web.xml file</a:t>
            </a:r>
          </a:p>
          <a:p>
            <a:pPr>
              <a:buNone/>
            </a:pPr>
            <a:r>
              <a:rPr lang="en-US" sz="2400" dirty="0"/>
              <a:t>2. Start Tomcat.</a:t>
            </a:r>
          </a:p>
          <a:p>
            <a:pPr>
              <a:buNone/>
            </a:pPr>
            <a:r>
              <a:rPr lang="en-US" sz="2400" dirty="0"/>
              <a:t>3. Start a Web browser and request the servlet.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3519-7822-435A-8B18-86EE3CD3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2C4B-5948-4DA7-9E42-6455B863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Wite</a:t>
            </a:r>
            <a:r>
              <a:rPr lang="en-US" dirty="0">
                <a:solidFill>
                  <a:srgbClr val="FF0000"/>
                </a:solidFill>
              </a:rPr>
              <a:t> JSP  Program to display Author info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093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/>
              <a:t>&lt;html&gt; </a:t>
            </a:r>
          </a:p>
          <a:p>
            <a:pPr>
              <a:buNone/>
            </a:pPr>
            <a:r>
              <a:rPr lang="en-IN" dirty="0"/>
              <a:t>&lt;head&gt;</a:t>
            </a:r>
          </a:p>
          <a:p>
            <a:pPr>
              <a:buNone/>
            </a:pPr>
            <a:r>
              <a:rPr lang="en-IN" dirty="0"/>
              <a:t>   &lt;title&gt;Echoing HTML Request Parameters&lt;/title&gt; </a:t>
            </a:r>
          </a:p>
          <a:p>
            <a:pPr>
              <a:buNone/>
            </a:pPr>
            <a:r>
              <a:rPr lang="en-IN" dirty="0"/>
              <a:t>&lt;/head&gt; </a:t>
            </a:r>
          </a:p>
          <a:p>
            <a:pPr>
              <a:buNone/>
            </a:pPr>
            <a:r>
              <a:rPr lang="en-IN" dirty="0"/>
              <a:t>&lt;body&gt; </a:t>
            </a:r>
          </a:p>
          <a:p>
            <a:pPr>
              <a:buNone/>
            </a:pPr>
            <a:r>
              <a:rPr lang="en-IN" dirty="0"/>
              <a:t>   &lt;h3&gt;Choose an author:&lt;/h3&gt; </a:t>
            </a:r>
          </a:p>
          <a:p>
            <a:pPr>
              <a:buNone/>
            </a:pPr>
            <a:r>
              <a:rPr lang="en-IN" dirty="0"/>
              <a:t>   &lt;form method="get"&gt;</a:t>
            </a:r>
          </a:p>
          <a:p>
            <a:pPr>
              <a:buNone/>
            </a:pPr>
            <a:r>
              <a:rPr lang="en-IN" dirty="0"/>
              <a:t>         &lt;input type="checkbox" name="author" value=“Herbert"&gt; Herbert</a:t>
            </a:r>
          </a:p>
          <a:p>
            <a:pPr>
              <a:buNone/>
            </a:pPr>
            <a:r>
              <a:rPr lang="en-IN" dirty="0"/>
              <a:t>        &lt;input type="checkbox" name="author" value=“</a:t>
            </a:r>
            <a:r>
              <a:rPr lang="en-IN" dirty="0" err="1"/>
              <a:t>Navathe</a:t>
            </a:r>
            <a:r>
              <a:rPr lang="en-IN" dirty="0"/>
              <a:t>"&gt; </a:t>
            </a:r>
            <a:r>
              <a:rPr lang="en-IN" dirty="0" err="1"/>
              <a:t>Navathe</a:t>
            </a:r>
            <a:endParaRPr lang="en-IN" dirty="0"/>
          </a:p>
          <a:p>
            <a:pPr>
              <a:buNone/>
            </a:pPr>
            <a:r>
              <a:rPr lang="en-IN" dirty="0"/>
              <a:t>       &lt;input type="checkbox" name="author" value=“</a:t>
            </a:r>
            <a:r>
              <a:rPr lang="en-IN"/>
              <a:t>Peterson"&gt; Peterson</a:t>
            </a:r>
            <a:endParaRPr lang="en-IN" dirty="0"/>
          </a:p>
          <a:p>
            <a:pPr>
              <a:buNone/>
            </a:pPr>
            <a:r>
              <a:rPr lang="en-IN" dirty="0"/>
              <a:t>      &lt;input type="submit" value="Query"&gt;</a:t>
            </a:r>
          </a:p>
          <a:p>
            <a:pPr>
              <a:buNone/>
            </a:pPr>
            <a:r>
              <a:rPr lang="en-IN" dirty="0"/>
              <a:t>       &lt;/form&gt;</a:t>
            </a: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627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dirty="0"/>
              <a:t> &lt;% String[] authors = </a:t>
            </a:r>
            <a:r>
              <a:rPr lang="en-IN" dirty="0" err="1"/>
              <a:t>request.getParameterValues</a:t>
            </a:r>
            <a:r>
              <a:rPr lang="en-IN" dirty="0"/>
              <a:t>("author"); </a:t>
            </a:r>
          </a:p>
          <a:p>
            <a:pPr>
              <a:buNone/>
            </a:pPr>
            <a:r>
              <a:rPr lang="en-IN" dirty="0"/>
              <a:t>   if (authors != null) { </a:t>
            </a:r>
          </a:p>
          <a:p>
            <a:pPr>
              <a:buNone/>
            </a:pPr>
            <a:r>
              <a:rPr lang="en-IN" dirty="0"/>
              <a:t>%&gt; </a:t>
            </a:r>
          </a:p>
          <a:p>
            <a:pPr>
              <a:buNone/>
            </a:pPr>
            <a:r>
              <a:rPr lang="en-IN" dirty="0"/>
              <a:t>  &lt;h3&gt;You have selected author(s):&lt;/h3&gt; </a:t>
            </a:r>
          </a:p>
          <a:p>
            <a:pPr>
              <a:buNone/>
            </a:pPr>
            <a:r>
              <a:rPr lang="en-IN" dirty="0"/>
              <a:t>&lt;% for (int i = 0; i &lt; </a:t>
            </a:r>
            <a:r>
              <a:rPr lang="en-IN" dirty="0" err="1"/>
              <a:t>authors.length</a:t>
            </a:r>
            <a:r>
              <a:rPr lang="en-IN" dirty="0"/>
              <a:t>; ++i) { </a:t>
            </a:r>
          </a:p>
          <a:p>
            <a:pPr>
              <a:buNone/>
            </a:pPr>
            <a:r>
              <a:rPr lang="en-IN" dirty="0"/>
              <a:t>%&gt; </a:t>
            </a:r>
          </a:p>
          <a:p>
            <a:pPr>
              <a:buNone/>
            </a:pPr>
            <a:r>
              <a:rPr lang="en-IN" dirty="0"/>
              <a:t>     &lt;p&gt;&lt;%= authors[i] %&gt;&lt;/p&gt; </a:t>
            </a:r>
          </a:p>
          <a:p>
            <a:pPr>
              <a:buNone/>
            </a:pPr>
            <a:r>
              <a:rPr lang="en-IN" dirty="0"/>
              <a:t>   &lt;% </a:t>
            </a:r>
          </a:p>
          <a:p>
            <a:pPr>
              <a:buNone/>
            </a:pPr>
            <a:r>
              <a:rPr lang="en-IN" dirty="0"/>
              <a:t>} %&gt;</a:t>
            </a:r>
          </a:p>
          <a:p>
            <a:pPr>
              <a:buNone/>
            </a:pPr>
            <a:r>
              <a:rPr lang="en-IN" dirty="0"/>
              <a:t>&lt;a </a:t>
            </a:r>
            <a:r>
              <a:rPr lang="en-IN" dirty="0" err="1"/>
              <a:t>href</a:t>
            </a:r>
            <a:r>
              <a:rPr lang="en-IN" dirty="0"/>
              <a:t>="&lt;%= </a:t>
            </a:r>
            <a:r>
              <a:rPr lang="en-IN" dirty="0" err="1"/>
              <a:t>request.getRequestURI</a:t>
            </a:r>
            <a:r>
              <a:rPr lang="en-IN" dirty="0"/>
              <a:t>() %&gt;"&gt;BACK&lt;/a&gt; </a:t>
            </a:r>
          </a:p>
          <a:p>
            <a:pPr>
              <a:buNone/>
            </a:pPr>
            <a:r>
              <a:rPr lang="en-IN" dirty="0"/>
              <a:t>&lt;% } %&gt; </a:t>
            </a:r>
          </a:p>
          <a:p>
            <a:pPr>
              <a:buNone/>
            </a:pPr>
            <a:r>
              <a:rPr lang="en-IN" dirty="0"/>
              <a:t>&lt;/body&gt; </a:t>
            </a:r>
          </a:p>
          <a:p>
            <a:pPr>
              <a:buNone/>
            </a:pPr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63214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4163" lvl="0" indent="-284163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User Sessions (JSP)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04800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JSP program must be able to track a session as a client moves between HTML pages and ISP programs </a:t>
            </a:r>
          </a:p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There are three commonly used methods to track a session. </a:t>
            </a:r>
          </a:p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These are by using a </a:t>
            </a:r>
            <a:r>
              <a:rPr lang="en-US" sz="2100" b="1" dirty="0"/>
              <a:t>hidden field</a:t>
            </a:r>
            <a:r>
              <a:rPr lang="en-US" sz="2100" dirty="0"/>
              <a:t>, by </a:t>
            </a:r>
            <a:r>
              <a:rPr lang="en-US" sz="2100" b="1" dirty="0"/>
              <a:t>using a cookie</a:t>
            </a:r>
            <a:r>
              <a:rPr lang="en-US" sz="2100" dirty="0"/>
              <a:t>, or by using a </a:t>
            </a:r>
            <a:r>
              <a:rPr lang="en-US" sz="2100" b="1" dirty="0" err="1"/>
              <a:t>JavaBean</a:t>
            </a:r>
            <a:r>
              <a:rPr lang="en-US" sz="2100" b="1" dirty="0"/>
              <a:t>.</a:t>
            </a:r>
          </a:p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hidden field is a field in an HMI form whose value isn’t displayed on the HTML page.  </a:t>
            </a:r>
          </a:p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err="1"/>
              <a:t>Eg</a:t>
            </a:r>
            <a:r>
              <a:rPr lang="en-US" sz="2100" dirty="0"/>
              <a:t>: &lt;input type = “hidden“  name = “</a:t>
            </a:r>
            <a:r>
              <a:rPr lang="en-US" sz="2100" dirty="0" err="1"/>
              <a:t>abc</a:t>
            </a:r>
            <a:r>
              <a:rPr lang="en-US" sz="2100" dirty="0"/>
              <a:t>“  value=123 /&gt;</a:t>
            </a:r>
          </a:p>
          <a:p>
            <a:pPr marL="168275" indent="-168275">
              <a:lnSpc>
                <a:spcPct val="150000"/>
              </a:lnSpc>
              <a:buFont typeface="Arial" pitchFamily="34" charset="0"/>
              <a:buChar char="•"/>
            </a:pPr>
            <a:endParaRPr lang="en-US" sz="2100" b="1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Cookies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9144000" cy="3435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 </a:t>
            </a:r>
            <a:r>
              <a:rPr lang="en-US" sz="2100" b="1" dirty="0"/>
              <a:t>cookie</a:t>
            </a:r>
            <a:r>
              <a:rPr lang="en-US" sz="2100" dirty="0"/>
              <a:t> is a small piece of information created by a JSP program that is stored on the client's hard disk by the browser.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Cookies are used to store various kinds of information, such as </a:t>
            </a:r>
            <a:r>
              <a:rPr lang="en-US" sz="2100" b="1" dirty="0"/>
              <a:t>user preferences and an ID that tracks a session with a JSP database system.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You can create and read a cookie by using methods of the </a:t>
            </a:r>
            <a:r>
              <a:rPr lang="en-US" sz="2100" b="1" dirty="0"/>
              <a:t>Cookie class </a:t>
            </a:r>
            <a:r>
              <a:rPr lang="en-US" sz="2100" dirty="0"/>
              <a:t>and the</a:t>
            </a:r>
            <a:br>
              <a:rPr lang="en-US" sz="2100" dirty="0"/>
            </a:br>
            <a:r>
              <a:rPr lang="en-US" sz="2100" dirty="0"/>
              <a:t>response object as illustrated.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endParaRPr lang="en-US" sz="21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8137098" cy="369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3907256"/>
            <a:ext cx="9144000" cy="2950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Above listing creates and writes a cookie called </a:t>
            </a:r>
            <a:r>
              <a:rPr lang="en-US" sz="2100" dirty="0" err="1"/>
              <a:t>userID</a:t>
            </a:r>
            <a:r>
              <a:rPr lang="en-US" sz="2100" dirty="0"/>
              <a:t> that has a value of JK</a:t>
            </a:r>
            <a:r>
              <a:rPr lang="en-US" sz="2100" dirty="0">
                <a:hlinkClick r:id="rId3"/>
              </a:rPr>
              <a:t>1234</a:t>
            </a:r>
            <a:r>
              <a:rPr lang="en-US" sz="2100" dirty="0"/>
              <a:t>.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program begins by initializing the cookie name and cookie value and then passes these String objects as arguments to the constructor of a new cookie. </a:t>
            </a:r>
          </a:p>
          <a:p>
            <a:pPr marL="225425" indent="-225425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This cookie is then passed to the </a:t>
            </a:r>
            <a:r>
              <a:rPr lang="en-US" sz="2100" dirty="0" err="1"/>
              <a:t>addCookie</a:t>
            </a:r>
            <a:r>
              <a:rPr lang="en-US" sz="2100" dirty="0"/>
              <a:t>() method, which causes the cookie to be written to the client’s hard disk.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694762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0"/>
            <a:ext cx="19567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To read a cookie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056A0-ED87-4ABA-9D47-4BC52CCF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19150"/>
            <a:ext cx="82677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39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above listing </a:t>
            </a:r>
            <a:r>
              <a:rPr lang="en-US" sz="2100" b="1" dirty="0"/>
              <a:t>retrieves</a:t>
            </a:r>
            <a:r>
              <a:rPr lang="en-US" sz="2100" dirty="0"/>
              <a:t> a cookie and </a:t>
            </a:r>
            <a:r>
              <a:rPr lang="en-US" sz="2100" b="1" dirty="0"/>
              <a:t>sends</a:t>
            </a:r>
            <a:r>
              <a:rPr lang="en-US" sz="2100" dirty="0"/>
              <a:t> the cookie name and cookie value to the browser, which displays these on the screen.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This program begins by </a:t>
            </a:r>
            <a:r>
              <a:rPr lang="en-US" sz="2100" b="1" dirty="0"/>
              <a:t>initializing</a:t>
            </a:r>
            <a:r>
              <a:rPr lang="en-US" sz="2100" dirty="0"/>
              <a:t> the </a:t>
            </a:r>
            <a:r>
              <a:rPr lang="en-US" sz="2100" dirty="0" err="1"/>
              <a:t>MyCookieName</a:t>
            </a:r>
            <a:r>
              <a:rPr lang="en-US" sz="2100" dirty="0"/>
              <a:t> String object to the name of the cookie that needs to be </a:t>
            </a:r>
            <a:r>
              <a:rPr lang="en-US" sz="2100" b="1" dirty="0"/>
              <a:t>retrieved</a:t>
            </a:r>
            <a:r>
              <a:rPr lang="en-US" sz="2100" dirty="0"/>
              <a:t> from the client's hard disk.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Two other String objects are created to hold the name and value of the cookie </a:t>
            </a:r>
            <a:r>
              <a:rPr lang="en-US" sz="2100" b="1" dirty="0"/>
              <a:t>read from the client. 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Also an </a:t>
            </a:r>
            <a:r>
              <a:rPr lang="en-US" sz="2100" dirty="0" err="1"/>
              <a:t>int</a:t>
            </a:r>
            <a:r>
              <a:rPr lang="en-US" sz="2100" dirty="0"/>
              <a:t> called </a:t>
            </a:r>
            <a:r>
              <a:rPr lang="en-US" sz="2100" b="1" u="sng" dirty="0"/>
              <a:t>found</a:t>
            </a:r>
            <a:r>
              <a:rPr lang="en-US" sz="2100" dirty="0"/>
              <a:t> and initialized it to zero. This variable is used as a flag to indicate whether or not the </a:t>
            </a:r>
            <a:r>
              <a:rPr lang="en-US" sz="2100" dirty="0" err="1"/>
              <a:t>userlID</a:t>
            </a:r>
            <a:r>
              <a:rPr lang="en-US" sz="2100" dirty="0"/>
              <a:t> </a:t>
            </a:r>
            <a:r>
              <a:rPr lang="en-US" sz="2100" b="1" dirty="0"/>
              <a:t>cookie is read.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Next, an </a:t>
            </a:r>
            <a:r>
              <a:rPr lang="en-US" sz="2100" b="1" dirty="0"/>
              <a:t>array of Cookie </a:t>
            </a:r>
            <a:r>
              <a:rPr lang="en-US" sz="2100" dirty="0"/>
              <a:t>objects called cookies is created and assigned the results of the </a:t>
            </a:r>
            <a:r>
              <a:rPr lang="en-US" sz="2100" dirty="0" err="1">
                <a:hlinkClick r:id="rId2"/>
              </a:rPr>
              <a:t>request.getCookies</a:t>
            </a:r>
            <a:r>
              <a:rPr lang="en-US" sz="2100" dirty="0"/>
              <a:t>() method, which reads all the cookies from the client's hard disk and assigns them to the array of Cookie objects.</a:t>
            </a:r>
          </a:p>
          <a:p>
            <a:pPr marL="344488" indent="-34448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/>
              <a:t>The program proceeds to use the </a:t>
            </a:r>
            <a:r>
              <a:rPr lang="en-US" sz="2100" b="1" dirty="0" err="1"/>
              <a:t>getName</a:t>
            </a:r>
            <a:r>
              <a:rPr lang="en-US" sz="2100" b="1" dirty="0"/>
              <a:t>() </a:t>
            </a:r>
            <a:r>
              <a:rPr lang="en-US" sz="2100" dirty="0"/>
              <a:t>and</a:t>
            </a:r>
            <a:r>
              <a:rPr lang="en-US" sz="2100" b="1" dirty="0"/>
              <a:t> </a:t>
            </a:r>
            <a:r>
              <a:rPr lang="en-US" sz="2100" b="1" dirty="0" err="1"/>
              <a:t>getValue</a:t>
            </a:r>
            <a:r>
              <a:rPr lang="en-US" sz="2100" b="1" dirty="0"/>
              <a:t>() m</a:t>
            </a:r>
            <a:r>
              <a:rPr lang="en-US" sz="2100" dirty="0"/>
              <a:t>ethods to retrieve the name and value from each object of the array of Cookie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611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4163" lvl="0" indent="-284163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Session objects.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33400"/>
            <a:ext cx="9144000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/>
              <a:t>A </a:t>
            </a:r>
            <a:r>
              <a:rPr lang="en-US" sz="2100" b="1" dirty="0"/>
              <a:t>JSP database system </a:t>
            </a:r>
            <a:r>
              <a:rPr lang="en-US" sz="2100" dirty="0"/>
              <a:t>is able to share information among JSP programs within a session by using a </a:t>
            </a:r>
            <a:r>
              <a:rPr lang="en-US" sz="2100" b="1" dirty="0"/>
              <a:t>session object</a:t>
            </a:r>
            <a:r>
              <a:rPr lang="en-US" sz="2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Each time a session is created, a </a:t>
            </a:r>
            <a:r>
              <a:rPr lang="en-US" sz="2100" b="1" dirty="0"/>
              <a:t>unique ID is assigned </a:t>
            </a:r>
            <a:r>
              <a:rPr lang="en-US" sz="2100" dirty="0"/>
              <a:t>to the session and stored as </a:t>
            </a:r>
            <a:r>
              <a:rPr lang="en-US" sz="2100" b="1" dirty="0"/>
              <a:t>a</a:t>
            </a:r>
            <a:r>
              <a:rPr lang="en-US" sz="2100" dirty="0"/>
              <a:t> </a:t>
            </a:r>
            <a:r>
              <a:rPr lang="en-US" sz="2100" b="1" dirty="0"/>
              <a:t>cookie</a:t>
            </a:r>
            <a:r>
              <a:rPr lang="en-US" sz="21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 unique ID enables JSP programs to </a:t>
            </a:r>
            <a:r>
              <a:rPr lang="en-US" sz="2100" b="1" dirty="0"/>
              <a:t>track multiple sessions </a:t>
            </a:r>
            <a:r>
              <a:rPr lang="en-US" sz="2100" dirty="0"/>
              <a:t>simultaneously while maintaining data integrity of each session.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The session ID is used to prevent the </a:t>
            </a:r>
            <a:r>
              <a:rPr lang="en-US" sz="2100" b="1" dirty="0"/>
              <a:t>intermingling</a:t>
            </a:r>
            <a:r>
              <a:rPr lang="en-US" sz="2100" dirty="0"/>
              <a:t> of information from clients.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In addition to the session ID, a session object is also used to store other types of</a:t>
            </a:r>
            <a:br>
              <a:rPr lang="en-US" sz="2100" dirty="0"/>
            </a:br>
            <a:r>
              <a:rPr lang="en-US" sz="2100" dirty="0"/>
              <a:t>information, </a:t>
            </a:r>
            <a:r>
              <a:rPr lang="en-US" sz="2100" b="1" dirty="0"/>
              <a:t>called attributes.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An attribute can be </a:t>
            </a:r>
            <a:r>
              <a:rPr lang="en-US" sz="2100" b="1" dirty="0"/>
              <a:t>login information, preferences, or even purchases placed in an electronic shopping cart.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5218</Words>
  <Application>Microsoft Office PowerPoint</Application>
  <PresentationFormat>On-screen Show (4:3)</PresentationFormat>
  <Paragraphs>661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Courier New</vt:lpstr>
      <vt:lpstr>Times New Roman</vt:lpstr>
      <vt:lpstr>Wingdings</vt:lpstr>
      <vt:lpstr>Office Theme</vt:lpstr>
      <vt:lpstr>Servlet</vt:lpstr>
      <vt:lpstr>Servlet and its benefits</vt:lpstr>
      <vt:lpstr> </vt:lpstr>
      <vt:lpstr>Creation of Java Servet Class</vt:lpstr>
      <vt:lpstr>DoGet Vs DoPost</vt:lpstr>
      <vt:lpstr>Simple Java Servlet</vt:lpstr>
      <vt:lpstr> </vt:lpstr>
      <vt:lpstr>A Simple Servlet</vt:lpstr>
      <vt:lpstr>A Simple Servlet:Running Procedure</vt:lpstr>
      <vt:lpstr>Using Tomcat For Servlet Development</vt:lpstr>
      <vt:lpstr>Anatomy of Java Servlet</vt:lpstr>
      <vt:lpstr>The init() Method</vt:lpstr>
      <vt:lpstr>The service() Method</vt:lpstr>
      <vt:lpstr>The destroy() Method</vt:lpstr>
      <vt:lpstr> </vt:lpstr>
      <vt:lpstr>PowerPoint Presentation</vt:lpstr>
      <vt:lpstr>PowerPoint Presentation</vt:lpstr>
      <vt:lpstr>PowerPoint Presentation</vt:lpstr>
      <vt:lpstr>PowerPoint Presentation</vt:lpstr>
      <vt:lpstr> Http Request Headers</vt:lpstr>
      <vt:lpstr> </vt:lpstr>
      <vt:lpstr>PowerPoint Presentation</vt:lpstr>
      <vt:lpstr>Sending Data to Client</vt:lpstr>
      <vt:lpstr>Sending Data to Client:Http Response</vt:lpstr>
      <vt:lpstr> </vt:lpstr>
      <vt:lpstr>Http Response status code</vt:lpstr>
      <vt:lpstr> </vt:lpstr>
      <vt:lpstr> </vt:lpstr>
      <vt:lpstr> </vt:lpstr>
      <vt:lpstr>Deployment Descriptor</vt:lpstr>
      <vt:lpstr> </vt:lpstr>
      <vt:lpstr> </vt:lpstr>
      <vt:lpstr> </vt:lpstr>
      <vt:lpstr> </vt:lpstr>
      <vt:lpstr>Deployment Descriptor</vt:lpstr>
      <vt:lpstr> </vt:lpstr>
      <vt:lpstr> </vt:lpstr>
      <vt:lpstr> </vt:lpstr>
      <vt:lpstr> </vt:lpstr>
      <vt:lpstr>Deployment Descriptor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 </vt:lpstr>
      <vt:lpstr> </vt:lpstr>
      <vt:lpstr>PowerPoint Presentation</vt:lpstr>
      <vt:lpstr>PowerPoint Presentation</vt:lpstr>
      <vt:lpstr> </vt:lpstr>
      <vt:lpstr> </vt:lpstr>
      <vt:lpstr>JSP Introduction</vt:lpstr>
      <vt:lpstr>Lifecycle</vt:lpstr>
      <vt:lpstr>PowerPoint Presentation</vt:lpstr>
      <vt:lpstr>PowerPoint Presentation</vt:lpstr>
      <vt:lpstr>JSP Tags</vt:lpstr>
      <vt:lpstr>Jsp tags</vt:lpstr>
      <vt:lpstr>JSP tags</vt:lpstr>
      <vt:lpstr>Request String</vt:lpstr>
      <vt:lpstr> </vt:lpstr>
      <vt:lpstr> </vt:lpstr>
      <vt:lpstr> </vt:lpstr>
      <vt:lpstr> </vt:lpstr>
      <vt:lpstr> </vt:lpstr>
      <vt:lpstr>Methods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Servlet</dc:title>
  <dc:creator>HEGDE</dc:creator>
  <cp:lastModifiedBy>sandeep</cp:lastModifiedBy>
  <cp:revision>297</cp:revision>
  <dcterms:created xsi:type="dcterms:W3CDTF">2006-08-16T00:00:00Z</dcterms:created>
  <dcterms:modified xsi:type="dcterms:W3CDTF">2019-11-03T18:01:01Z</dcterms:modified>
</cp:coreProperties>
</file>